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79" r:id="rId3"/>
    <p:sldId id="259" r:id="rId4"/>
    <p:sldId id="280" r:id="rId5"/>
    <p:sldId id="281" r:id="rId6"/>
    <p:sldId id="260" r:id="rId7"/>
    <p:sldId id="261" r:id="rId8"/>
    <p:sldId id="262" r:id="rId9"/>
    <p:sldId id="263" r:id="rId10"/>
    <p:sldId id="282" r:id="rId11"/>
    <p:sldId id="264" r:id="rId12"/>
    <p:sldId id="267" r:id="rId13"/>
    <p:sldId id="268" r:id="rId14"/>
    <p:sldId id="269" r:id="rId15"/>
    <p:sldId id="270" r:id="rId16"/>
    <p:sldId id="271" r:id="rId17"/>
    <p:sldId id="272" r:id="rId18"/>
    <p:sldId id="273" r:id="rId19"/>
    <p:sldId id="274" r:id="rId20"/>
    <p:sldId id="283" r:id="rId21"/>
    <p:sldId id="284" r:id="rId22"/>
    <p:sldId id="285" r:id="rId23"/>
    <p:sldId id="278" r:id="rId24"/>
    <p:sldId id="275" r:id="rId25"/>
    <p:sldId id="276" r:id="rId26"/>
    <p:sldId id="277" r:id="rId2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5" d="100"/>
          <a:sy n="95" d="100"/>
        </p:scale>
        <p:origin x="-852"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09.11.2023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09.11.2023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09.11.2023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09.11.2023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
        <p:nvSpPr>
          <p:cNvPr id="7" name="Title 6"/>
          <p:cNvSpPr>
            <a:spLocks noGrp="1"/>
          </p:cNvSpPr>
          <p:nvPr>
            <p:ph type="title"/>
          </p:nvPr>
        </p:nvSpPr>
        <p:spPr/>
        <p:txBody>
          <a:bodyPr/>
          <a:lstStyle/>
          <a:p>
            <a:r>
              <a:rPr lang="ru-RU" smtClean="0"/>
              <a:t>Образец заголовка</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09.11.2023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5" name="Date Placeholder 4"/>
          <p:cNvSpPr>
            <a:spLocks noGrp="1"/>
          </p:cNvSpPr>
          <p:nvPr>
            <p:ph type="dt" sz="half" idx="10"/>
          </p:nvPr>
        </p:nvSpPr>
        <p:spPr/>
        <p:txBody>
          <a:bodyPr/>
          <a:lstStyle/>
          <a:p>
            <a:fld id="{B4C71EC6-210F-42DE-9C53-41977AD35B3D}" type="datetimeFigureOut">
              <a:rPr lang="ru-RU" smtClean="0"/>
              <a:t>09.11.2023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9" name="Content Placeholder 8"/>
          <p:cNvSpPr>
            <a:spLocks noGrp="1"/>
          </p:cNvSpPr>
          <p:nvPr>
            <p:ph sz="quarter" idx="13"/>
          </p:nvPr>
        </p:nvSpPr>
        <p:spPr>
          <a:xfrm>
            <a:off x="676655"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t>09.11.2023</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t>09.11.2023</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B4C71EC6-210F-42DE-9C53-41977AD35B3D}" type="datetimeFigureOut">
              <a:rPr lang="ru-RU" smtClean="0"/>
              <a:t>09.11.2023</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B4C71EC6-210F-42DE-9C53-41977AD35B3D}" type="datetimeFigureOut">
              <a:rPr lang="ru-RU" smtClean="0"/>
              <a:t>09.11.2023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09.11.2023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B4C71EC6-210F-42DE-9C53-41977AD35B3D}" type="datetimeFigureOut">
              <a:rPr lang="ru-RU" smtClean="0"/>
              <a:t>09.11.2023</a:t>
            </a:fld>
            <a:endParaRPr lang="ru-RU"/>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ru-RU"/>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B19B0651-EE4F-4900-A07F-96A6BFA9D0F0}" type="slidenum">
              <a:rPr lang="ru-RU" smtClean="0"/>
              <a:t>‹#›</a:t>
            </a:fld>
            <a:endParaRPr lang="ru-RU"/>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800" dirty="0" smtClean="0">
                <a:solidFill>
                  <a:srgbClr val="FFFF00"/>
                </a:solidFill>
              </a:rPr>
              <a:t>Презентация к </a:t>
            </a:r>
            <a:r>
              <a:rPr lang="ru-RU" sz="2800" dirty="0" smtClean="0">
                <a:solidFill>
                  <a:srgbClr val="FFFF00"/>
                </a:solidFill>
              </a:rPr>
              <a:t>Основной </a:t>
            </a:r>
            <a:r>
              <a:rPr lang="ru-RU" sz="2800" dirty="0" smtClean="0">
                <a:solidFill>
                  <a:srgbClr val="FFFF00"/>
                </a:solidFill>
              </a:rPr>
              <a:t>образовательной программе МБДОУ «Детский сад №117 комбинированного вида» Ново-Савиновского района </a:t>
            </a:r>
            <a:r>
              <a:rPr lang="ru-RU" sz="2800" dirty="0" err="1" smtClean="0">
                <a:solidFill>
                  <a:srgbClr val="FFFF00"/>
                </a:solidFill>
              </a:rPr>
              <a:t>г.Казани</a:t>
            </a:r>
            <a:endParaRPr lang="ru-RU" sz="2800" dirty="0">
              <a:solidFill>
                <a:srgbClr val="FFFF00"/>
              </a:solidFill>
            </a:endParaRPr>
          </a:p>
        </p:txBody>
      </p:sp>
      <p:sp>
        <p:nvSpPr>
          <p:cNvPr id="6" name="Объект 5"/>
          <p:cNvSpPr>
            <a:spLocks noGrp="1"/>
          </p:cNvSpPr>
          <p:nvPr>
            <p:ph sz="quarter" idx="13"/>
          </p:nvPr>
        </p:nvSpPr>
        <p:spPr/>
        <p:txBody>
          <a:bodyPr/>
          <a:lstStyle/>
          <a:p>
            <a:r>
              <a:rPr lang="ru-RU" dirty="0"/>
              <a:t>421001   РТ, г. Казань, ул. </a:t>
            </a:r>
            <a:r>
              <a:rPr lang="ru-RU" dirty="0" err="1"/>
              <a:t>Чистопольская</a:t>
            </a:r>
            <a:r>
              <a:rPr lang="ru-RU" dirty="0"/>
              <a:t>, д. 86А  </a:t>
            </a:r>
          </a:p>
          <a:p>
            <a:r>
              <a:rPr lang="ru-RU" dirty="0"/>
              <a:t>+7(843)-522-79-95; +7(843)-522-80-61</a:t>
            </a:r>
          </a:p>
        </p:txBody>
      </p:sp>
      <p:pic>
        <p:nvPicPr>
          <p:cNvPr id="5" name="Объект 4"/>
          <p:cNvPicPr>
            <a:picLocks noGrp="1" noChangeAspect="1"/>
          </p:cNvPicPr>
          <p:nvPr>
            <p:ph sz="quarter" idx="14"/>
          </p:nvPr>
        </p:nvPicPr>
        <p:blipFill>
          <a:blip r:embed="rId2">
            <a:extLst>
              <a:ext uri="{28A0092B-C50C-407E-A947-70E740481C1C}">
                <a14:useLocalDpi xmlns:a14="http://schemas.microsoft.com/office/drawing/2010/main" val="0"/>
              </a:ext>
            </a:extLst>
          </a:blip>
          <a:stretch>
            <a:fillRect/>
          </a:stretch>
        </p:blipFill>
        <p:spPr>
          <a:xfrm>
            <a:off x="5292080" y="2056210"/>
            <a:ext cx="3024336" cy="4032449"/>
          </a:xfrm>
        </p:spPr>
      </p:pic>
    </p:spTree>
    <p:extLst>
      <p:ext uri="{BB962C8B-B14F-4D97-AF65-F5344CB8AC3E}">
        <p14:creationId xmlns:p14="http://schemas.microsoft.com/office/powerpoint/2010/main" val="37049626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1560" y="-79653"/>
            <a:ext cx="8064896" cy="6001643"/>
          </a:xfrm>
          <a:prstGeom prst="rect">
            <a:avLst/>
          </a:prstGeom>
        </p:spPr>
        <p:txBody>
          <a:bodyPr wrap="square">
            <a:spAutoFit/>
          </a:bodyPr>
          <a:lstStyle/>
          <a:p>
            <a:endParaRPr lang="ru-RU" dirty="0" smtClean="0"/>
          </a:p>
          <a:p>
            <a:endParaRPr lang="ru-RU" dirty="0"/>
          </a:p>
          <a:p>
            <a:endParaRPr lang="ru-RU" dirty="0" smtClean="0"/>
          </a:p>
          <a:p>
            <a:endParaRPr lang="ru-RU" dirty="0"/>
          </a:p>
          <a:p>
            <a:endParaRPr lang="ru-RU" dirty="0" smtClean="0"/>
          </a:p>
          <a:p>
            <a:endParaRPr lang="ru-RU" sz="1400" dirty="0" smtClean="0">
              <a:latin typeface="Times New Roman" panose="02020603050405020304" pitchFamily="18" charset="0"/>
              <a:cs typeface="Times New Roman" panose="02020603050405020304" pitchFamily="18" charset="0"/>
            </a:endParaRPr>
          </a:p>
          <a:p>
            <a:endParaRPr lang="ru-RU" sz="1400" dirty="0">
              <a:latin typeface="Times New Roman" panose="02020603050405020304" pitchFamily="18" charset="0"/>
              <a:cs typeface="Times New Roman" panose="02020603050405020304" pitchFamily="18" charset="0"/>
            </a:endParaRPr>
          </a:p>
          <a:p>
            <a:endParaRPr lang="ru-RU" sz="1400" dirty="0" smtClean="0">
              <a:latin typeface="Times New Roman" panose="02020603050405020304" pitchFamily="18" charset="0"/>
              <a:cs typeface="Times New Roman" panose="02020603050405020304" pitchFamily="18" charset="0"/>
            </a:endParaRPr>
          </a:p>
          <a:p>
            <a:endParaRPr lang="ru-RU" sz="1400" dirty="0">
              <a:latin typeface="Times New Roman" panose="02020603050405020304" pitchFamily="18" charset="0"/>
              <a:cs typeface="Times New Roman" panose="02020603050405020304" pitchFamily="18" charset="0"/>
            </a:endParaRPr>
          </a:p>
          <a:p>
            <a:r>
              <a:rPr lang="ru-RU" sz="1400" dirty="0" smtClean="0">
                <a:latin typeface="Times New Roman" panose="02020603050405020304" pitchFamily="18" charset="0"/>
                <a:cs typeface="Times New Roman" panose="02020603050405020304" pitchFamily="18" charset="0"/>
              </a:rPr>
              <a:t>6</a:t>
            </a:r>
            <a:r>
              <a:rPr lang="ru-RU" sz="1400" dirty="0">
                <a:latin typeface="Times New Roman" panose="02020603050405020304" pitchFamily="18" charset="0"/>
                <a:cs typeface="Times New Roman" panose="02020603050405020304" pitchFamily="18" charset="0"/>
              </a:rPr>
              <a:t>)	объединение обучения и воспитания в целостный образовательный процесс на основе духовно-нравственных и социокультурных ценностей и принятых в обществе правил, и норм поведения в интересах человека, семьи, общества;</a:t>
            </a:r>
          </a:p>
          <a:p>
            <a:pPr lvl="0"/>
            <a:r>
              <a:rPr lang="ru-RU" sz="1400" dirty="0" smtClean="0">
                <a:latin typeface="Times New Roman" panose="02020603050405020304" pitchFamily="18" charset="0"/>
                <a:cs typeface="Times New Roman" panose="02020603050405020304" pitchFamily="18" charset="0"/>
              </a:rPr>
              <a:t>7</a:t>
            </a:r>
            <a:r>
              <a:rPr lang="ru-RU" sz="1400" dirty="0">
                <a:latin typeface="Times New Roman" panose="02020603050405020304" pitchFamily="18" charset="0"/>
                <a:cs typeface="Times New Roman" panose="02020603050405020304" pitchFamily="18" charset="0"/>
              </a:rPr>
              <a:t>)	формирование общей культуры личности детей, в том числе ценностей здорового образа жизни, обеспечение развития физических, личностных, нравственных качеств и основ </a:t>
            </a:r>
            <a:r>
              <a:rPr lang="ru-RU" sz="1400" dirty="0" smtClean="0">
                <a:latin typeface="Times New Roman" panose="02020603050405020304" pitchFamily="18" charset="0"/>
                <a:cs typeface="Times New Roman" panose="02020603050405020304" pitchFamily="18" charset="0"/>
              </a:rPr>
              <a:t>патриотизма</a:t>
            </a:r>
            <a:r>
              <a:rPr lang="ru-RU" sz="1400" dirty="0">
                <a:latin typeface="Times New Roman" panose="02020603050405020304" pitchFamily="18" charset="0"/>
                <a:cs typeface="Times New Roman" panose="02020603050405020304" pitchFamily="18" charset="0"/>
              </a:rPr>
              <a:t>, интеллектуальных и художественно-творческих способностей ребёнка, его инициативности, самостоятельности и ответственности, формирование предпосылок учебной деятельности;</a:t>
            </a:r>
          </a:p>
          <a:p>
            <a:r>
              <a:rPr lang="ru-RU" sz="1400" dirty="0">
                <a:latin typeface="Times New Roman" panose="02020603050405020304" pitchFamily="18" charset="0"/>
                <a:cs typeface="Times New Roman" panose="02020603050405020304" pitchFamily="18" charset="0"/>
              </a:rPr>
              <a:t>8)	формирование социокультурной среды, соответствующей возрастным, индивидуальным, психологическим и физиологическим особенностям детей;</a:t>
            </a:r>
          </a:p>
          <a:p>
            <a:r>
              <a:rPr lang="ru-RU" sz="1400" dirty="0">
                <a:latin typeface="Times New Roman" panose="02020603050405020304" pitchFamily="18" charset="0"/>
                <a:cs typeface="Times New Roman" panose="02020603050405020304" pitchFamily="18" charset="0"/>
              </a:rPr>
              <a:t>9)	обеспечение психолого-педагогической поддержки семьи и повышение компетентности родителей (законных представителей) в вопросах развития и образования, охраны и укрепления здоровья детей;</a:t>
            </a:r>
          </a:p>
          <a:p>
            <a:r>
              <a:rPr lang="ru-RU" sz="1400" dirty="0">
                <a:latin typeface="Times New Roman" panose="02020603050405020304" pitchFamily="18" charset="0"/>
                <a:cs typeface="Times New Roman" panose="02020603050405020304" pitchFamily="18" charset="0"/>
              </a:rPr>
              <a:t>10)	обеспечение преемственности целей, задач и содержания дошкольного общего и начального общего образования;</a:t>
            </a:r>
          </a:p>
          <a:p>
            <a:r>
              <a:rPr lang="ru-RU" sz="1400" dirty="0">
                <a:latin typeface="Times New Roman" panose="02020603050405020304" pitchFamily="18" charset="0"/>
                <a:cs typeface="Times New Roman" panose="02020603050405020304" pitchFamily="18" charset="0"/>
              </a:rPr>
              <a:t>11)	достижение детьми на этапе завершения ДО уровня развития, необходимого и достаточного для успешного освоения ими образовательных программ начального общего образования.</a:t>
            </a:r>
          </a:p>
        </p:txBody>
      </p:sp>
    </p:spTree>
    <p:extLst>
      <p:ext uri="{BB962C8B-B14F-4D97-AF65-F5344CB8AC3E}">
        <p14:creationId xmlns:p14="http://schemas.microsoft.com/office/powerpoint/2010/main" val="27673833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 </a:t>
            </a:r>
            <a:r>
              <a:rPr lang="ru-RU" sz="1800" dirty="0" smtClean="0">
                <a:solidFill>
                  <a:srgbClr val="FFFF00"/>
                </a:solidFill>
              </a:rPr>
              <a:t>П</a:t>
            </a:r>
            <a:r>
              <a:rPr lang="ru-RU" sz="1800" dirty="0" smtClean="0">
                <a:solidFill>
                  <a:srgbClr val="FFFF00"/>
                </a:solidFill>
                <a:latin typeface="Times New Roman" panose="02020603050405020304" pitchFamily="18" charset="0"/>
                <a:cs typeface="Times New Roman" panose="02020603050405020304" pitchFamily="18" charset="0"/>
              </a:rPr>
              <a:t>ланируемые </a:t>
            </a:r>
            <a:r>
              <a:rPr lang="ru-RU" sz="1800" dirty="0">
                <a:solidFill>
                  <a:srgbClr val="FFFF00"/>
                </a:solidFill>
                <a:latin typeface="Times New Roman" panose="02020603050405020304" pitchFamily="18" charset="0"/>
                <a:cs typeface="Times New Roman" panose="02020603050405020304" pitchFamily="18" charset="0"/>
              </a:rPr>
              <a:t>результаты освоения Федеральной программы представляют собой возрастные характеристики возможных достижений ребенка дошкольного возраста на разных возрастных этапах и к моменту завершения ДО.</a:t>
            </a:r>
            <a:endParaRPr lang="ru-RU" sz="1800" dirty="0">
              <a:solidFill>
                <a:srgbClr val="FFFF00"/>
              </a:solidFill>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176484" y="1916832"/>
            <a:ext cx="8715996" cy="4832092"/>
          </a:xfrm>
          <a:prstGeom prst="rect">
            <a:avLst/>
          </a:prstGeom>
        </p:spPr>
        <p:txBody>
          <a:bodyPr wrap="square">
            <a:spAutoFit/>
          </a:bodyPr>
          <a:lstStyle/>
          <a:p>
            <a:pPr algn="just"/>
            <a:r>
              <a:rPr lang="ru-RU" sz="1400" dirty="0">
                <a:latin typeface="Times New Roman" panose="02020603050405020304" pitchFamily="18" charset="0"/>
                <a:cs typeface="Times New Roman" panose="02020603050405020304" pitchFamily="18" charset="0"/>
              </a:rPr>
              <a:t>В соответствии с ФГОС ДО специфика дошкольного возраста и системные особенности ДО делают неправомерными требования от ребенка дошкольного возраста конкретных образовательных достижений. Поэтому планируемые результаты освоения Федеральной программы представляют собой возрастные характеристики возможных достижений ребенка дошкольного возраста на разных возрастных этапах и к моменту завершения ДО.</a:t>
            </a:r>
          </a:p>
          <a:p>
            <a:pPr algn="just"/>
            <a:r>
              <a:rPr lang="ru-RU" sz="1400" dirty="0">
                <a:latin typeface="Times New Roman" panose="02020603050405020304" pitchFamily="18" charset="0"/>
                <a:cs typeface="Times New Roman" panose="02020603050405020304" pitchFamily="18" charset="0"/>
              </a:rPr>
              <a:t>В соответствии с культурно-исторической периодизацией психического развития ребенка дошкольное детство подразделяется на три возраста:</a:t>
            </a:r>
          </a:p>
          <a:p>
            <a:pPr algn="just"/>
            <a:r>
              <a:rPr lang="ru-RU" sz="1400" dirty="0">
                <a:latin typeface="Times New Roman" panose="02020603050405020304" pitchFamily="18" charset="0"/>
                <a:cs typeface="Times New Roman" panose="02020603050405020304" pitchFamily="18" charset="0"/>
              </a:rPr>
              <a:t>младенческий (первое и второе полугодия жизни);</a:t>
            </a:r>
          </a:p>
          <a:p>
            <a:pPr algn="just"/>
            <a:r>
              <a:rPr lang="ru-RU" sz="1400" dirty="0">
                <a:latin typeface="Times New Roman" panose="02020603050405020304" pitchFamily="18" charset="0"/>
                <a:cs typeface="Times New Roman" panose="02020603050405020304" pitchFamily="18" charset="0"/>
              </a:rPr>
              <a:t>ранний возраст (от одного года до трех лет);</a:t>
            </a:r>
          </a:p>
          <a:p>
            <a:pPr algn="just"/>
            <a:r>
              <a:rPr lang="ru-RU" sz="1400" dirty="0">
                <a:latin typeface="Times New Roman" panose="02020603050405020304" pitchFamily="18" charset="0"/>
                <a:cs typeface="Times New Roman" panose="02020603050405020304" pitchFamily="18" charset="0"/>
              </a:rPr>
              <a:t>дошкольный возраст (от трех до семи лет).</a:t>
            </a:r>
          </a:p>
          <a:p>
            <a:pPr algn="just"/>
            <a:r>
              <a:rPr lang="ru-RU" sz="1400" dirty="0">
                <a:latin typeface="Times New Roman" panose="02020603050405020304" pitchFamily="18" charset="0"/>
                <a:cs typeface="Times New Roman" panose="02020603050405020304" pitchFamily="18" charset="0"/>
              </a:rPr>
              <a:t>Обозначенные в Федеральной программе возрастные ориентиры «к одному году», «к трем годам» и так далее имеют условный характер, что предполагает широкий возрастной диапазон для достижения ребенком планируемых результатов. Это связано с неустойчивостью, </a:t>
            </a:r>
            <a:r>
              <a:rPr lang="ru-RU" sz="1400" dirty="0" err="1">
                <a:latin typeface="Times New Roman" panose="02020603050405020304" pitchFamily="18" charset="0"/>
                <a:cs typeface="Times New Roman" panose="02020603050405020304" pitchFamily="18" charset="0"/>
              </a:rPr>
              <a:t>гетерохронностью</a:t>
            </a:r>
            <a:r>
              <a:rPr lang="ru-RU" sz="1400" dirty="0">
                <a:latin typeface="Times New Roman" panose="02020603050405020304" pitchFamily="18" charset="0"/>
                <a:cs typeface="Times New Roman" panose="02020603050405020304" pitchFamily="18" charset="0"/>
              </a:rPr>
              <a:t> и индивидуальным темпом психического развития детей в дошкольном детстве, особенно при прохождении критических периодов. По этой причине ребенок может продемонстрировать обозначенные в планируемых результатах возрастные характеристики развития раньше или позже заданных возрастных ориентиров.</a:t>
            </a:r>
          </a:p>
          <a:p>
            <a:pPr algn="just"/>
            <a:r>
              <a:rPr lang="ru-RU" sz="1400" dirty="0">
                <a:latin typeface="Times New Roman" panose="02020603050405020304" pitchFamily="18" charset="0"/>
                <a:cs typeface="Times New Roman" panose="02020603050405020304" pitchFamily="18" charset="0"/>
              </a:rPr>
              <a:t>Степень выраженности возрастных характеристик возможных достижений может различаться у детей одного возраста по причине высокой индивидуализации их психического развития и разных стартовых условий освоения образовательной программы. Обозначенные различия не должны быть констатированы как трудности ребенка в освоении образовательной программы ДОО и не подразумевают его включения в соответствующую целевую группу.</a:t>
            </a:r>
          </a:p>
          <a:p>
            <a:pPr algn="just"/>
            <a:endParaRPr lang="ru-RU"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8613533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27584" y="1844824"/>
            <a:ext cx="7272808" cy="3785652"/>
          </a:xfrm>
          <a:prstGeom prst="rect">
            <a:avLst/>
          </a:prstGeom>
        </p:spPr>
        <p:txBody>
          <a:bodyPr wrap="square">
            <a:spAutoFit/>
          </a:bodyPr>
          <a:lstStyle/>
          <a:p>
            <a:pPr algn="ctr"/>
            <a:r>
              <a:rPr lang="ru-RU" dirty="0"/>
              <a:t> </a:t>
            </a:r>
            <a:r>
              <a:rPr lang="ru-RU" sz="2000" b="1" dirty="0"/>
              <a:t>Содержание Программы включает совокупность образовательных областей, которые обеспечивают разностороннее развитие детей с учетом их возрастных и индивидуальных особенностей по пяти образовательным областям: </a:t>
            </a:r>
            <a:endParaRPr lang="ru-RU" sz="2000" b="1" dirty="0" smtClean="0"/>
          </a:p>
          <a:p>
            <a:pPr algn="ctr"/>
            <a:endParaRPr lang="ru-RU" sz="2000" b="1" dirty="0"/>
          </a:p>
          <a:p>
            <a:r>
              <a:rPr lang="ru-RU" sz="2400" b="1" dirty="0"/>
              <a:t>«Социально - коммуникативное развитие», </a:t>
            </a:r>
          </a:p>
          <a:p>
            <a:r>
              <a:rPr lang="ru-RU" sz="2400" b="1" dirty="0"/>
              <a:t>«Познавательное развитие», </a:t>
            </a:r>
          </a:p>
          <a:p>
            <a:r>
              <a:rPr lang="ru-RU" sz="2400" b="1" dirty="0"/>
              <a:t>«Речевое развитие», </a:t>
            </a:r>
          </a:p>
          <a:p>
            <a:r>
              <a:rPr lang="ru-RU" sz="2400" b="1" dirty="0"/>
              <a:t>«Художественно-эстетическое развитие», </a:t>
            </a:r>
          </a:p>
          <a:p>
            <a:r>
              <a:rPr lang="ru-RU" sz="2400" b="1" dirty="0"/>
              <a:t>«Физическое развитие».</a:t>
            </a:r>
          </a:p>
        </p:txBody>
      </p:sp>
    </p:spTree>
    <p:extLst>
      <p:ext uri="{BB962C8B-B14F-4D97-AF65-F5344CB8AC3E}">
        <p14:creationId xmlns:p14="http://schemas.microsoft.com/office/powerpoint/2010/main" val="270005349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764704"/>
            <a:ext cx="8496944" cy="5232202"/>
          </a:xfrm>
          <a:prstGeom prst="rect">
            <a:avLst/>
          </a:prstGeom>
        </p:spPr>
        <p:txBody>
          <a:bodyPr wrap="square">
            <a:spAutoFit/>
          </a:bodyPr>
          <a:lstStyle/>
          <a:p>
            <a:pPr algn="ctr"/>
            <a:r>
              <a:rPr lang="ru-RU" sz="2800" b="1" i="1" dirty="0"/>
              <a:t>«СОЦИАЛЬНО-КОММУНИКАТИВНОЕ РАЗВИТИЕ</a:t>
            </a:r>
            <a:r>
              <a:rPr lang="ru-RU" sz="2800" b="1" i="1" dirty="0" smtClean="0"/>
              <a:t>»</a:t>
            </a:r>
          </a:p>
          <a:p>
            <a:pPr algn="ctr"/>
            <a:endParaRPr lang="ru-RU" b="1" i="1" dirty="0"/>
          </a:p>
          <a:p>
            <a:pPr algn="ctr"/>
            <a:endParaRPr lang="ru-RU" b="1" i="1" dirty="0"/>
          </a:p>
          <a:p>
            <a:pPr algn="just"/>
            <a:r>
              <a:rPr lang="ru-RU" dirty="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«Социально-коммуникативное развитие направлено на:</a:t>
            </a:r>
          </a:p>
          <a:p>
            <a:pPr algn="just"/>
            <a:r>
              <a:rPr lang="ru-RU" dirty="0">
                <a:latin typeface="Times New Roman" panose="02020603050405020304" pitchFamily="18" charset="0"/>
                <a:cs typeface="Times New Roman" panose="02020603050405020304" pitchFamily="18" charset="0"/>
              </a:rPr>
              <a:t>- усвоение и присвоение норм, правил поведения и морально-нравственных ценностей, принятых в российском обществе;</a:t>
            </a:r>
          </a:p>
          <a:p>
            <a:pPr algn="just"/>
            <a:r>
              <a:rPr lang="ru-RU" dirty="0">
                <a:latin typeface="Times New Roman" panose="02020603050405020304" pitchFamily="18" charset="0"/>
                <a:cs typeface="Times New Roman" panose="02020603050405020304" pitchFamily="18" charset="0"/>
              </a:rPr>
              <a:t>- развитие общения ребёнка со взрослыми и сверстниками, формирование готовности к совместной деятельности и сотрудничеству;</a:t>
            </a:r>
          </a:p>
          <a:p>
            <a:pPr algn="just"/>
            <a:r>
              <a:rPr lang="ru-RU" dirty="0">
                <a:latin typeface="Times New Roman" panose="02020603050405020304" pitchFamily="18" charset="0"/>
                <a:cs typeface="Times New Roman" panose="02020603050405020304" pitchFamily="18" charset="0"/>
              </a:rPr>
              <a:t>- формирование у ребенка основ гражданственности и патриотизма, уважительного отношения и чувства принадлежности к своей семье, сообществу детей и взрослых в Организации, региону проживания и стране в целом;</a:t>
            </a:r>
          </a:p>
          <a:p>
            <a:pPr algn="just"/>
            <a:r>
              <a:rPr lang="ru-RU" dirty="0">
                <a:latin typeface="Times New Roman" panose="02020603050405020304" pitchFamily="18" charset="0"/>
                <a:cs typeface="Times New Roman" panose="02020603050405020304" pitchFamily="18" charset="0"/>
              </a:rPr>
              <a:t>- развитие эмоциональной отзывчивости и сопереживания, социального и эмоционального интеллекта, воспитание гуманных чувств и отношений;</a:t>
            </a:r>
          </a:p>
          <a:p>
            <a:pPr algn="just"/>
            <a:r>
              <a:rPr lang="ru-RU" dirty="0">
                <a:latin typeface="Times New Roman" panose="02020603050405020304" pitchFamily="18" charset="0"/>
                <a:cs typeface="Times New Roman" panose="02020603050405020304" pitchFamily="18" charset="0"/>
              </a:rPr>
              <a:t>- развитие самостоятельности и инициативности, планирования и регуляции ребенком собственных действий;</a:t>
            </a:r>
          </a:p>
          <a:p>
            <a:pPr algn="just"/>
            <a:r>
              <a:rPr lang="ru-RU" dirty="0">
                <a:latin typeface="Times New Roman" panose="02020603050405020304" pitchFamily="18" charset="0"/>
                <a:cs typeface="Times New Roman" panose="02020603050405020304" pitchFamily="18" charset="0"/>
              </a:rPr>
              <a:t>- формирование позитивных установок к различным видам труда и творчества;</a:t>
            </a:r>
          </a:p>
          <a:p>
            <a:pPr algn="just"/>
            <a:r>
              <a:rPr lang="ru-RU" dirty="0">
                <a:latin typeface="Times New Roman" panose="02020603050405020304" pitchFamily="18" charset="0"/>
                <a:cs typeface="Times New Roman" panose="02020603050405020304" pitchFamily="18" charset="0"/>
              </a:rPr>
              <a:t>- формирование основ социальной навигации и безопасного поведения в быту и природе, социуме и </a:t>
            </a:r>
            <a:r>
              <a:rPr lang="ru-RU" dirty="0" err="1">
                <a:latin typeface="Times New Roman" panose="02020603050405020304" pitchFamily="18" charset="0"/>
                <a:cs typeface="Times New Roman" panose="02020603050405020304" pitchFamily="18" charset="0"/>
              </a:rPr>
              <a:t>медиапространстве</a:t>
            </a:r>
            <a:r>
              <a:rPr lang="ru-RU" dirty="0">
                <a:latin typeface="Times New Roman" panose="02020603050405020304" pitchFamily="18" charset="0"/>
                <a:cs typeface="Times New Roman" panose="02020603050405020304" pitchFamily="18" charset="0"/>
              </a:rPr>
              <a:t> (цифровой среде)».</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9439075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980728"/>
            <a:ext cx="8424936" cy="5509200"/>
          </a:xfrm>
          <a:prstGeom prst="rect">
            <a:avLst/>
          </a:prstGeom>
        </p:spPr>
        <p:txBody>
          <a:bodyPr wrap="square">
            <a:spAutoFit/>
          </a:bodyPr>
          <a:lstStyle/>
          <a:p>
            <a:pPr algn="ctr"/>
            <a:r>
              <a:rPr lang="ru-RU" sz="2800" b="1" i="1" dirty="0"/>
              <a:t>«ПОЗНАВАТЕЛЬНОЕ РАЗВИТИЕ</a:t>
            </a:r>
            <a:r>
              <a:rPr lang="ru-RU" sz="2800" b="1" i="1" dirty="0" smtClean="0"/>
              <a:t>»</a:t>
            </a:r>
          </a:p>
          <a:p>
            <a:pPr algn="just"/>
            <a:endParaRPr lang="ru-RU" sz="1600" dirty="0" smtClean="0">
              <a:latin typeface="Times New Roman" panose="02020603050405020304" pitchFamily="18" charset="0"/>
              <a:cs typeface="Times New Roman" panose="02020603050405020304" pitchFamily="18" charset="0"/>
            </a:endParaRPr>
          </a:p>
          <a:p>
            <a:pPr algn="just"/>
            <a:r>
              <a:rPr lang="ru-RU" sz="1600" dirty="0" smtClean="0">
                <a:latin typeface="Times New Roman" panose="02020603050405020304" pitchFamily="18" charset="0"/>
                <a:cs typeface="Times New Roman" panose="02020603050405020304" pitchFamily="18" charset="0"/>
              </a:rPr>
              <a:t>    </a:t>
            </a:r>
            <a:r>
              <a:rPr lang="ru-RU" sz="1600" dirty="0">
                <a:latin typeface="Times New Roman" panose="02020603050405020304" pitchFamily="18" charset="0"/>
                <a:cs typeface="Times New Roman" panose="02020603050405020304" pitchFamily="18" charset="0"/>
              </a:rPr>
              <a:t>«Познавательное развитие предполагает:</a:t>
            </a:r>
          </a:p>
          <a:p>
            <a:pPr algn="just"/>
            <a:r>
              <a:rPr lang="ru-RU" sz="1600" dirty="0">
                <a:latin typeface="Times New Roman" panose="02020603050405020304" pitchFamily="18" charset="0"/>
                <a:cs typeface="Times New Roman" panose="02020603050405020304" pitchFamily="18" charset="0"/>
              </a:rPr>
              <a:t>- развитие любознательности, интереса и мотивации к познавательной деятельности;</a:t>
            </a:r>
          </a:p>
          <a:p>
            <a:pPr algn="just"/>
            <a:r>
              <a:rPr lang="ru-RU" sz="1600" dirty="0">
                <a:latin typeface="Times New Roman" panose="02020603050405020304" pitchFamily="18" charset="0"/>
                <a:cs typeface="Times New Roman" panose="02020603050405020304" pitchFamily="18" charset="0"/>
              </a:rPr>
              <a:t>- освоение сенсорных эталонов и перцептивных (обследовательских) действий, развитие поисковых исследовательских умений, мыслительных операций, воображения и способности к творческому преобразованию объектов познания, становление сознания;</a:t>
            </a:r>
          </a:p>
          <a:p>
            <a:pPr algn="just"/>
            <a:r>
              <a:rPr lang="ru-RU" sz="1600" dirty="0">
                <a:latin typeface="Times New Roman" panose="02020603050405020304" pitchFamily="18" charset="0"/>
                <a:cs typeface="Times New Roman" panose="02020603050405020304" pitchFamily="18" charset="0"/>
              </a:rPr>
              <a:t>- формирование целостной картины мира, представлений об объектах окружающего мира, их свойствах и отношениях;</a:t>
            </a:r>
          </a:p>
          <a:p>
            <a:pPr algn="just"/>
            <a:r>
              <a:rPr lang="ru-RU" sz="1600" dirty="0">
                <a:latin typeface="Times New Roman" panose="02020603050405020304" pitchFamily="18" charset="0"/>
                <a:cs typeface="Times New Roman" panose="02020603050405020304" pitchFamily="18" charset="0"/>
              </a:rPr>
              <a:t>- формирование основ экологической культуры, знаний об особенностях и многообразии природы Родного края и различных континентов, о взаимосвязях внутри природных сообществ и роли человека в природе, правилах поведения в природной среде, воспитание гуманного отношения к природе;</a:t>
            </a:r>
          </a:p>
          <a:p>
            <a:pPr algn="just"/>
            <a:r>
              <a:rPr lang="ru-RU" sz="1600" dirty="0">
                <a:latin typeface="Times New Roman" panose="02020603050405020304" pitchFamily="18" charset="0"/>
                <a:cs typeface="Times New Roman" panose="02020603050405020304" pitchFamily="18" charset="0"/>
              </a:rPr>
              <a:t>- формирование представлений о себе и ближайшем социальном окружении, культурно-исторических событиях, традициях и социокультурных ценностях малой родины и Отечества, многообразии стран и народов мира;</a:t>
            </a:r>
          </a:p>
          <a:p>
            <a:pPr algn="just"/>
            <a:r>
              <a:rPr lang="ru-RU" sz="1600" dirty="0">
                <a:latin typeface="Times New Roman" panose="02020603050405020304" pitchFamily="18" charset="0"/>
                <a:cs typeface="Times New Roman" panose="02020603050405020304" pitchFamily="18" charset="0"/>
              </a:rPr>
              <a:t>- формирование представлений о количестве, числе, счете, величине, геометрических фигурах, пространстве, времени, математических зависимостях и отношениях этих категорий,</a:t>
            </a:r>
          </a:p>
          <a:p>
            <a:pPr algn="just"/>
            <a:r>
              <a:rPr lang="ru-RU" sz="1600" dirty="0">
                <a:latin typeface="Times New Roman" panose="02020603050405020304" pitchFamily="18" charset="0"/>
                <a:cs typeface="Times New Roman" panose="02020603050405020304" pitchFamily="18" charset="0"/>
              </a:rPr>
              <a:t> - овладение логико-математическими способами их познания;</a:t>
            </a:r>
          </a:p>
          <a:p>
            <a:pPr algn="just"/>
            <a:r>
              <a:rPr lang="ru-RU" sz="1600" dirty="0">
                <a:latin typeface="Times New Roman" panose="02020603050405020304" pitchFamily="18" charset="0"/>
                <a:cs typeface="Times New Roman" panose="02020603050405020304" pitchFamily="18" charset="0"/>
              </a:rPr>
              <a:t>- формирование представлений о цифровых средствах познания окружающего мира, способах их безопасного использования</a:t>
            </a:r>
            <a:r>
              <a:rPr lang="ru-RU" sz="2000" dirty="0"/>
              <a:t>.</a:t>
            </a:r>
            <a:endParaRPr lang="ru-RU" sz="2000" dirty="0"/>
          </a:p>
        </p:txBody>
      </p:sp>
    </p:spTree>
    <p:extLst>
      <p:ext uri="{BB962C8B-B14F-4D97-AF65-F5344CB8AC3E}">
        <p14:creationId xmlns:p14="http://schemas.microsoft.com/office/powerpoint/2010/main" val="266063704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1028342"/>
            <a:ext cx="8208912" cy="3785652"/>
          </a:xfrm>
          <a:prstGeom prst="rect">
            <a:avLst/>
          </a:prstGeom>
        </p:spPr>
        <p:txBody>
          <a:bodyPr wrap="square">
            <a:spAutoFit/>
          </a:bodyPr>
          <a:lstStyle/>
          <a:p>
            <a:pPr algn="ctr"/>
            <a:r>
              <a:rPr lang="ru-RU" sz="2800" b="1" i="1" dirty="0"/>
              <a:t>«РЕЧЕВОЕ РАЗВИТИЕ»</a:t>
            </a:r>
          </a:p>
          <a:p>
            <a:r>
              <a:rPr lang="ru-RU" dirty="0"/>
              <a:t>     </a:t>
            </a:r>
            <a:endParaRPr lang="ru-RU" dirty="0" smtClean="0"/>
          </a:p>
          <a:p>
            <a:endParaRPr lang="ru-RU" dirty="0"/>
          </a:p>
          <a:p>
            <a:pPr algn="just"/>
            <a:r>
              <a:rPr lang="ru-RU" sz="1600" dirty="0">
                <a:latin typeface="Times New Roman" panose="02020603050405020304" pitchFamily="18" charset="0"/>
                <a:cs typeface="Times New Roman" panose="02020603050405020304" pitchFamily="18" charset="0"/>
              </a:rPr>
              <a:t>«Речевое развитие включает:</a:t>
            </a:r>
          </a:p>
          <a:p>
            <a:pPr algn="just"/>
            <a:r>
              <a:rPr lang="ru-RU" sz="1600" dirty="0">
                <a:latin typeface="Times New Roman" panose="02020603050405020304" pitchFamily="18" charset="0"/>
                <a:cs typeface="Times New Roman" panose="02020603050405020304" pitchFamily="18" charset="0"/>
              </a:rPr>
              <a:t>- владение речью как средством коммуникации, познания и самовыражения;</a:t>
            </a:r>
          </a:p>
          <a:p>
            <a:pPr algn="just"/>
            <a:r>
              <a:rPr lang="ru-RU" sz="1600" dirty="0">
                <a:latin typeface="Times New Roman" panose="02020603050405020304" pitchFamily="18" charset="0"/>
                <a:cs typeface="Times New Roman" panose="02020603050405020304" pitchFamily="18" charset="0"/>
              </a:rPr>
              <a:t>- формирование правильного звукопроизношения;</a:t>
            </a:r>
          </a:p>
          <a:p>
            <a:pPr algn="just"/>
            <a:r>
              <a:rPr lang="ru-RU" sz="1600" dirty="0">
                <a:latin typeface="Times New Roman" panose="02020603050405020304" pitchFamily="18" charset="0"/>
                <a:cs typeface="Times New Roman" panose="02020603050405020304" pitchFamily="18" charset="0"/>
              </a:rPr>
              <a:t>- развитие звуковой и интонационной культуры речи; - развитие фонематического слуха;</a:t>
            </a:r>
          </a:p>
          <a:p>
            <a:pPr algn="just"/>
            <a:r>
              <a:rPr lang="ru-RU" sz="1600" dirty="0">
                <a:latin typeface="Times New Roman" panose="02020603050405020304" pitchFamily="18" charset="0"/>
                <a:cs typeface="Times New Roman" panose="02020603050405020304" pitchFamily="18" charset="0"/>
              </a:rPr>
              <a:t>- обогащение активного и пассивного словарного запаса;</a:t>
            </a:r>
          </a:p>
          <a:p>
            <a:pPr algn="just"/>
            <a:r>
              <a:rPr lang="ru-RU" sz="1600" dirty="0">
                <a:latin typeface="Times New Roman" panose="02020603050405020304" pitchFamily="18" charset="0"/>
                <a:cs typeface="Times New Roman" panose="02020603050405020304" pitchFamily="18" charset="0"/>
              </a:rPr>
              <a:t>- развитие грамматически правильной и связной речи (диалогической и монологической);</a:t>
            </a:r>
          </a:p>
          <a:p>
            <a:pPr algn="just"/>
            <a:r>
              <a:rPr lang="ru-RU" sz="1600" dirty="0">
                <a:latin typeface="Times New Roman" panose="02020603050405020304" pitchFamily="18" charset="0"/>
                <a:cs typeface="Times New Roman" panose="02020603050405020304" pitchFamily="18" charset="0"/>
              </a:rPr>
              <a:t>- ознакомление с литературными произведениями различных жанров (фольклор, художественная и познавательная литература), формирование их осмысленного восприятия;</a:t>
            </a:r>
          </a:p>
          <a:p>
            <a:pPr algn="just"/>
            <a:r>
              <a:rPr lang="ru-RU" sz="1600" dirty="0">
                <a:latin typeface="Times New Roman" panose="02020603050405020304" pitchFamily="18" charset="0"/>
                <a:cs typeface="Times New Roman" panose="02020603050405020304" pitchFamily="18" charset="0"/>
              </a:rPr>
              <a:t>- развитие речевого творчества;</a:t>
            </a:r>
          </a:p>
          <a:p>
            <a:pPr algn="just"/>
            <a:r>
              <a:rPr lang="ru-RU" sz="1600" dirty="0">
                <a:latin typeface="Times New Roman" panose="02020603050405020304" pitchFamily="18" charset="0"/>
                <a:cs typeface="Times New Roman" panose="02020603050405020304" pitchFamily="18" charset="0"/>
              </a:rPr>
              <a:t>- формирование предпосылок к обучению грамоте».</a:t>
            </a:r>
          </a:p>
        </p:txBody>
      </p:sp>
    </p:spTree>
    <p:extLst>
      <p:ext uri="{BB962C8B-B14F-4D97-AF65-F5344CB8AC3E}">
        <p14:creationId xmlns:p14="http://schemas.microsoft.com/office/powerpoint/2010/main" val="13080744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889844"/>
            <a:ext cx="8568952" cy="5016758"/>
          </a:xfrm>
          <a:prstGeom prst="rect">
            <a:avLst/>
          </a:prstGeom>
        </p:spPr>
        <p:txBody>
          <a:bodyPr wrap="square">
            <a:spAutoFit/>
          </a:bodyPr>
          <a:lstStyle/>
          <a:p>
            <a:pPr algn="ctr"/>
            <a:r>
              <a:rPr lang="ru-RU" sz="2800" b="1" i="1" dirty="0"/>
              <a:t>«Художественно-эстетическое развитие» </a:t>
            </a:r>
            <a:endParaRPr lang="ru-RU" sz="2800" b="1" i="1" dirty="0" smtClean="0"/>
          </a:p>
          <a:p>
            <a:endParaRPr lang="ru-RU" dirty="0"/>
          </a:p>
          <a:p>
            <a:endParaRPr lang="ru-RU" dirty="0" smtClean="0"/>
          </a:p>
          <a:p>
            <a:pPr algn="just"/>
            <a:r>
              <a:rPr lang="ru-RU" sz="1600" dirty="0">
                <a:latin typeface="Times New Roman" panose="02020603050405020304" pitchFamily="18" charset="0"/>
                <a:cs typeface="Times New Roman" panose="02020603050405020304" pitchFamily="18" charset="0"/>
              </a:rPr>
              <a:t>«Художественно-эстетическое развитие предполагает:</a:t>
            </a:r>
          </a:p>
          <a:p>
            <a:pPr algn="just"/>
            <a:r>
              <a:rPr lang="ru-RU" sz="1600" dirty="0">
                <a:latin typeface="Times New Roman" panose="02020603050405020304" pitchFamily="18" charset="0"/>
                <a:cs typeface="Times New Roman" panose="02020603050405020304" pitchFamily="18" charset="0"/>
              </a:rPr>
              <a:t>- развитие предпосылок ценностно-смыслового восприятия и понимания мира природы и произведений искусства (словесного, музыкального, изобразительного);</a:t>
            </a:r>
          </a:p>
          <a:p>
            <a:pPr algn="just"/>
            <a:r>
              <a:rPr lang="ru-RU" sz="1600" dirty="0">
                <a:latin typeface="Times New Roman" panose="02020603050405020304" pitchFamily="18" charset="0"/>
                <a:cs typeface="Times New Roman" panose="02020603050405020304" pitchFamily="18" charset="0"/>
              </a:rPr>
              <a:t>- становление эстетического и эмоционально-нравственного отношения к окружающему миру, воспитание эстетического вкуса;</a:t>
            </a:r>
          </a:p>
          <a:p>
            <a:pPr algn="just"/>
            <a:r>
              <a:rPr lang="ru-RU" sz="1600" dirty="0">
                <a:latin typeface="Times New Roman" panose="02020603050405020304" pitchFamily="18" charset="0"/>
                <a:cs typeface="Times New Roman" panose="02020603050405020304" pitchFamily="18" charset="0"/>
              </a:rPr>
              <a:t>- формирование элементарных представлений о видах искусства (музыка, живопись, театр, народное искусство и другое);</a:t>
            </a:r>
          </a:p>
          <a:p>
            <a:pPr algn="just"/>
            <a:r>
              <a:rPr lang="ru-RU" sz="1600" dirty="0">
                <a:latin typeface="Times New Roman" panose="02020603050405020304" pitchFamily="18" charset="0"/>
                <a:cs typeface="Times New Roman" panose="02020603050405020304" pitchFamily="18" charset="0"/>
              </a:rPr>
              <a:t>- формирование художественных умений и навыков в разных видах деятельности (рисовании, лепке, аппликации, художественном конструировании, пении, игре на детских музыкальных инструментах, музыкально-ритмических движениях, словесном творчестве и другое);</a:t>
            </a:r>
          </a:p>
          <a:p>
            <a:pPr algn="just"/>
            <a:r>
              <a:rPr lang="ru-RU" sz="1600" dirty="0">
                <a:latin typeface="Times New Roman" panose="02020603050405020304" pitchFamily="18" charset="0"/>
                <a:cs typeface="Times New Roman" panose="02020603050405020304" pitchFamily="18" charset="0"/>
              </a:rPr>
              <a:t>- освоение разнообразных средств художественной выразительности в различных видах искусства;</a:t>
            </a:r>
          </a:p>
          <a:p>
            <a:pPr algn="just"/>
            <a:r>
              <a:rPr lang="ru-RU" sz="1600" dirty="0">
                <a:latin typeface="Times New Roman" panose="02020603050405020304" pitchFamily="18" charset="0"/>
                <a:cs typeface="Times New Roman" panose="02020603050405020304" pitchFamily="18" charset="0"/>
              </a:rPr>
              <a:t>- реализацию художественно-творческих способностей ребенка в повседневной жизни и различных видах досуговой деятельности (праздники, развлечения и другое);</a:t>
            </a:r>
          </a:p>
          <a:p>
            <a:pPr algn="just"/>
            <a:r>
              <a:rPr lang="ru-RU" sz="1600" dirty="0">
                <a:latin typeface="Times New Roman" panose="02020603050405020304" pitchFamily="18" charset="0"/>
                <a:cs typeface="Times New Roman" panose="02020603050405020304" pitchFamily="18" charset="0"/>
              </a:rPr>
              <a:t>- развитие и поддержку самостоятельной творческой деятельности детей (изобразительной, конструктивной, музыкальной, художественно-речевой, театрализованной и другое)».</a:t>
            </a:r>
          </a:p>
        </p:txBody>
      </p:sp>
    </p:spTree>
    <p:extLst>
      <p:ext uri="{BB962C8B-B14F-4D97-AF65-F5344CB8AC3E}">
        <p14:creationId xmlns:p14="http://schemas.microsoft.com/office/powerpoint/2010/main" val="397817864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980728"/>
            <a:ext cx="8424936" cy="5262979"/>
          </a:xfrm>
          <a:prstGeom prst="rect">
            <a:avLst/>
          </a:prstGeom>
        </p:spPr>
        <p:txBody>
          <a:bodyPr wrap="square">
            <a:spAutoFit/>
          </a:bodyPr>
          <a:lstStyle/>
          <a:p>
            <a:pPr algn="ctr"/>
            <a:r>
              <a:rPr lang="ru-RU" sz="2800" b="1" i="1" dirty="0"/>
              <a:t>«ФИЗИЧЕСКОЕ РАЗВИТИЕ</a:t>
            </a:r>
            <a:r>
              <a:rPr lang="ru-RU" sz="2800" b="1" i="1" dirty="0" smtClean="0"/>
              <a:t>»</a:t>
            </a:r>
          </a:p>
          <a:p>
            <a:endParaRPr lang="ru-RU" b="1" dirty="0"/>
          </a:p>
          <a:p>
            <a:endParaRPr lang="ru-RU" dirty="0"/>
          </a:p>
          <a:p>
            <a:pPr algn="just"/>
            <a:r>
              <a:rPr lang="ru-RU" sz="1600" dirty="0">
                <a:latin typeface="Times New Roman" panose="02020603050405020304" pitchFamily="18" charset="0"/>
                <a:cs typeface="Times New Roman" panose="02020603050405020304" pitchFamily="18" charset="0"/>
              </a:rPr>
              <a:t>«Физическое развитие включает:</a:t>
            </a:r>
          </a:p>
          <a:p>
            <a:pPr algn="just"/>
            <a:r>
              <a:rPr lang="ru-RU" sz="1600" dirty="0">
                <a:latin typeface="Times New Roman" panose="02020603050405020304" pitchFamily="18" charset="0"/>
                <a:cs typeface="Times New Roman" panose="02020603050405020304" pitchFamily="18" charset="0"/>
              </a:rPr>
              <a:t>- приобретение ребенком двигательного опыта в различных видах деятельности детей, развитие психофизических качеств (быстрота, сила, ловкость, выносливость, гибкость), координационных способностей, крупных групп мышц и мелкой моторики;</a:t>
            </a:r>
          </a:p>
          <a:p>
            <a:pPr algn="just"/>
            <a:r>
              <a:rPr lang="ru-RU" sz="1600" dirty="0">
                <a:latin typeface="Times New Roman" panose="02020603050405020304" pitchFamily="18" charset="0"/>
                <a:cs typeface="Times New Roman" panose="02020603050405020304" pitchFamily="18" charset="0"/>
              </a:rPr>
              <a:t>- формирование опорно-двигательного аппарата, развитие равновесия, глазомера, ориентировки в пространстве;</a:t>
            </a:r>
          </a:p>
          <a:p>
            <a:pPr algn="just"/>
            <a:r>
              <a:rPr lang="ru-RU" sz="1600" dirty="0">
                <a:latin typeface="Times New Roman" panose="02020603050405020304" pitchFamily="18" charset="0"/>
                <a:cs typeface="Times New Roman" panose="02020603050405020304" pitchFamily="18" charset="0"/>
              </a:rPr>
              <a:t>- овладение основными движениями (метание, ползание, лазанье, ходьба, бег, прыжки);</a:t>
            </a:r>
          </a:p>
          <a:p>
            <a:pPr algn="just"/>
            <a:r>
              <a:rPr lang="ru-RU" sz="1600" dirty="0">
                <a:latin typeface="Times New Roman" panose="02020603050405020304" pitchFamily="18" charset="0"/>
                <a:cs typeface="Times New Roman" panose="02020603050405020304" pitchFamily="18" charset="0"/>
              </a:rPr>
              <a:t>- обучение общеразвивающим упражнениям, музыкально-ритмическим движениям, подвижным играм, спортивным упражнениям и элементам спортивных игр (баскетбол, футбол, хоккей, бадминтон, настольный теннис, городки, кегли и другое);</a:t>
            </a:r>
          </a:p>
          <a:p>
            <a:pPr algn="just"/>
            <a:r>
              <a:rPr lang="ru-RU" sz="1600" dirty="0">
                <a:latin typeface="Times New Roman" panose="02020603050405020304" pitchFamily="18" charset="0"/>
                <a:cs typeface="Times New Roman" panose="02020603050405020304" pitchFamily="18" charset="0"/>
              </a:rPr>
              <a:t>- воспитание нравственно-волевых качеств (воля, смелость, выдержка и другое);</a:t>
            </a:r>
          </a:p>
          <a:p>
            <a:pPr algn="just"/>
            <a:r>
              <a:rPr lang="ru-RU" sz="1600" dirty="0">
                <a:latin typeface="Times New Roman" panose="02020603050405020304" pitchFamily="18" charset="0"/>
                <a:cs typeface="Times New Roman" panose="02020603050405020304" pitchFamily="18" charset="0"/>
              </a:rPr>
              <a:t>- воспитание интереса к различным видам спорта и чувства гордости за выдающиеся достижения российских спортсменов;</a:t>
            </a:r>
          </a:p>
          <a:p>
            <a:pPr algn="just"/>
            <a:r>
              <a:rPr lang="ru-RU" sz="1600" dirty="0">
                <a:latin typeface="Times New Roman" panose="02020603050405020304" pitchFamily="18" charset="0"/>
                <a:cs typeface="Times New Roman" panose="02020603050405020304" pitchFamily="18" charset="0"/>
              </a:rPr>
              <a:t>- приобщение к здоровому образу жизни и активному отдыху, формирование представлений о здоровье, способах его сохранения и укрепления, правилах безопасного поведения в разных видах двигательной деятельности, воспитание бережного отношения к своему здоровью и здоровью окружающих».</a:t>
            </a:r>
            <a:endParaRPr lang="ru-RU"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1845057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4294967295"/>
          </p:nvPr>
        </p:nvSpPr>
        <p:spPr>
          <a:xfrm>
            <a:off x="251520" y="2204865"/>
            <a:ext cx="8317805" cy="3960986"/>
          </a:xfrm>
        </p:spPr>
        <p:txBody>
          <a:bodyPr>
            <a:noAutofit/>
          </a:bodyPr>
          <a:lstStyle/>
          <a:p>
            <a:pPr marL="0" indent="0">
              <a:buNone/>
            </a:pPr>
            <a:r>
              <a:rPr lang="ru-RU" sz="1800" dirty="0" smtClean="0">
                <a:solidFill>
                  <a:schemeClr val="tx1"/>
                </a:solidFill>
                <a:latin typeface="Times New Roman" panose="02020603050405020304" pitchFamily="18" charset="0"/>
                <a:cs typeface="Times New Roman" panose="02020603050405020304" pitchFamily="18" charset="0"/>
              </a:rPr>
              <a:t>Образовательная </a:t>
            </a:r>
            <a:r>
              <a:rPr lang="ru-RU" sz="1800" dirty="0">
                <a:solidFill>
                  <a:schemeClr val="tx1"/>
                </a:solidFill>
                <a:latin typeface="Times New Roman" panose="02020603050405020304" pitchFamily="18" charset="0"/>
                <a:cs typeface="Times New Roman" panose="02020603050405020304" pitchFamily="18" charset="0"/>
              </a:rPr>
              <a:t>деятельность в ДОО включает:</a:t>
            </a:r>
          </a:p>
          <a:p>
            <a:pPr marL="0" indent="0">
              <a:buNone/>
            </a:pPr>
            <a:r>
              <a:rPr lang="ru-RU" sz="1800" dirty="0" smtClean="0">
                <a:solidFill>
                  <a:schemeClr val="tx1"/>
                </a:solidFill>
                <a:latin typeface="Times New Roman" panose="02020603050405020304" pitchFamily="18" charset="0"/>
                <a:cs typeface="Times New Roman" panose="02020603050405020304" pitchFamily="18" charset="0"/>
              </a:rPr>
              <a:t>- образовательную </a:t>
            </a:r>
            <a:r>
              <a:rPr lang="ru-RU" sz="1800" dirty="0">
                <a:solidFill>
                  <a:schemeClr val="tx1"/>
                </a:solidFill>
                <a:latin typeface="Times New Roman" panose="02020603050405020304" pitchFamily="18" charset="0"/>
                <a:cs typeface="Times New Roman" panose="02020603050405020304" pitchFamily="18" charset="0"/>
              </a:rPr>
              <a:t>деятельность, осуществляемую в процессе организации различных видов детской деятельности;</a:t>
            </a:r>
          </a:p>
          <a:p>
            <a:pPr marL="0" indent="0">
              <a:buNone/>
            </a:pPr>
            <a:r>
              <a:rPr lang="ru-RU" sz="1800" dirty="0" smtClean="0">
                <a:solidFill>
                  <a:schemeClr val="tx1"/>
                </a:solidFill>
                <a:latin typeface="Times New Roman" panose="02020603050405020304" pitchFamily="18" charset="0"/>
                <a:cs typeface="Times New Roman" panose="02020603050405020304" pitchFamily="18" charset="0"/>
              </a:rPr>
              <a:t>- образовательную </a:t>
            </a:r>
            <a:r>
              <a:rPr lang="ru-RU" sz="1800" dirty="0">
                <a:solidFill>
                  <a:schemeClr val="tx1"/>
                </a:solidFill>
                <a:latin typeface="Times New Roman" panose="02020603050405020304" pitchFamily="18" charset="0"/>
                <a:cs typeface="Times New Roman" panose="02020603050405020304" pitchFamily="18" charset="0"/>
              </a:rPr>
              <a:t>деятельность, осуществляемую в ходе режимных процессов;</a:t>
            </a:r>
          </a:p>
          <a:p>
            <a:pPr marL="0" indent="0">
              <a:buNone/>
            </a:pPr>
            <a:r>
              <a:rPr lang="ru-RU" sz="1800" dirty="0" smtClean="0">
                <a:solidFill>
                  <a:schemeClr val="tx1"/>
                </a:solidFill>
                <a:latin typeface="Times New Roman" panose="02020603050405020304" pitchFamily="18" charset="0"/>
                <a:cs typeface="Times New Roman" panose="02020603050405020304" pitchFamily="18" charset="0"/>
              </a:rPr>
              <a:t>- самостоятельную </a:t>
            </a:r>
            <a:r>
              <a:rPr lang="ru-RU" sz="1800" dirty="0">
                <a:solidFill>
                  <a:schemeClr val="tx1"/>
                </a:solidFill>
                <a:latin typeface="Times New Roman" panose="02020603050405020304" pitchFamily="18" charset="0"/>
                <a:cs typeface="Times New Roman" panose="02020603050405020304" pitchFamily="18" charset="0"/>
              </a:rPr>
              <a:t>деятельность детей;</a:t>
            </a:r>
          </a:p>
          <a:p>
            <a:pPr marL="0" indent="0">
              <a:buNone/>
            </a:pPr>
            <a:r>
              <a:rPr lang="ru-RU" sz="1800" dirty="0" smtClean="0">
                <a:solidFill>
                  <a:schemeClr val="tx1"/>
                </a:solidFill>
                <a:latin typeface="Times New Roman" panose="02020603050405020304" pitchFamily="18" charset="0"/>
                <a:cs typeface="Times New Roman" panose="02020603050405020304" pitchFamily="18" charset="0"/>
              </a:rPr>
              <a:t>- взаимодействие </a:t>
            </a:r>
            <a:r>
              <a:rPr lang="ru-RU" sz="1800" dirty="0">
                <a:solidFill>
                  <a:schemeClr val="tx1"/>
                </a:solidFill>
                <a:latin typeface="Times New Roman" panose="02020603050405020304" pitchFamily="18" charset="0"/>
                <a:cs typeface="Times New Roman" panose="02020603050405020304" pitchFamily="18" charset="0"/>
              </a:rPr>
              <a:t>с семьями детей по реализации образовательной программы ДО.</a:t>
            </a:r>
          </a:p>
          <a:p>
            <a:endParaRPr lang="ru-RU" sz="1800" dirty="0">
              <a:solidFill>
                <a:schemeClr val="tx1"/>
              </a:solidFill>
            </a:endParaRPr>
          </a:p>
        </p:txBody>
      </p:sp>
      <p:sp>
        <p:nvSpPr>
          <p:cNvPr id="2" name="Заголовок 1"/>
          <p:cNvSpPr>
            <a:spLocks noGrp="1"/>
          </p:cNvSpPr>
          <p:nvPr>
            <p:ph type="title" idx="4294967295"/>
          </p:nvPr>
        </p:nvSpPr>
        <p:spPr>
          <a:xfrm>
            <a:off x="0" y="338138"/>
            <a:ext cx="8229600" cy="1252537"/>
          </a:xfrm>
        </p:spPr>
        <p:txBody>
          <a:bodyPr>
            <a:noAutofit/>
          </a:bodyPr>
          <a:lstStyle/>
          <a:p>
            <a:r>
              <a:rPr lang="ru-RU" sz="2000" dirty="0">
                <a:solidFill>
                  <a:schemeClr val="tx1"/>
                </a:solidFill>
              </a:rPr>
              <a:t> </a:t>
            </a:r>
          </a:p>
        </p:txBody>
      </p:sp>
    </p:spTree>
    <p:extLst>
      <p:ext uri="{BB962C8B-B14F-4D97-AF65-F5344CB8AC3E}">
        <p14:creationId xmlns:p14="http://schemas.microsoft.com/office/powerpoint/2010/main" val="173192916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79090" y="404664"/>
            <a:ext cx="8352928" cy="5755422"/>
          </a:xfrm>
          <a:prstGeom prst="rect">
            <a:avLst/>
          </a:prstGeom>
        </p:spPr>
        <p:txBody>
          <a:bodyPr wrap="square">
            <a:spAutoFit/>
          </a:bodyPr>
          <a:lstStyle/>
          <a:p>
            <a:pPr algn="ctr"/>
            <a:endParaRPr lang="ru-RU" sz="2400" b="1" i="1" dirty="0" smtClean="0"/>
          </a:p>
          <a:p>
            <a:pPr algn="ctr"/>
            <a:r>
              <a:rPr lang="ru-RU" sz="2400" b="1" i="1" dirty="0" smtClean="0"/>
              <a:t>Виды детской деятельности </a:t>
            </a:r>
            <a:endParaRPr lang="ru-RU" sz="2400" b="1" i="1" dirty="0" smtClean="0"/>
          </a:p>
          <a:p>
            <a:endParaRPr lang="ru-RU" sz="1600" dirty="0" smtClean="0"/>
          </a:p>
          <a:p>
            <a:endParaRPr lang="ru-RU" sz="1600" dirty="0"/>
          </a:p>
          <a:p>
            <a:pPr algn="just"/>
            <a:r>
              <a:rPr lang="ru-RU" sz="1600" dirty="0" smtClean="0"/>
              <a:t>- </a:t>
            </a:r>
            <a:r>
              <a:rPr lang="ru-RU" dirty="0" smtClean="0">
                <a:latin typeface="Times New Roman" panose="02020603050405020304" pitchFamily="18" charset="0"/>
                <a:cs typeface="Times New Roman" panose="02020603050405020304" pitchFamily="18" charset="0"/>
              </a:rPr>
              <a:t>двигательная </a:t>
            </a:r>
            <a:r>
              <a:rPr lang="ru-RU" dirty="0">
                <a:latin typeface="Times New Roman" panose="02020603050405020304" pitchFamily="18" charset="0"/>
                <a:cs typeface="Times New Roman" panose="02020603050405020304" pitchFamily="18" charset="0"/>
              </a:rPr>
              <a:t>(оборудование для ходьбы, бега, ползания, лазанья, прыгания, занятий с мячом и другое);</a:t>
            </a:r>
          </a:p>
          <a:p>
            <a:pPr algn="just"/>
            <a:r>
              <a:rPr lang="ru-RU" dirty="0" smtClean="0">
                <a:latin typeface="Times New Roman" panose="02020603050405020304" pitchFamily="18" charset="0"/>
                <a:cs typeface="Times New Roman" panose="02020603050405020304" pitchFamily="18" charset="0"/>
              </a:rPr>
              <a:t>- предметная </a:t>
            </a:r>
            <a:r>
              <a:rPr lang="ru-RU" dirty="0">
                <a:latin typeface="Times New Roman" panose="02020603050405020304" pitchFamily="18" charset="0"/>
                <a:cs typeface="Times New Roman" panose="02020603050405020304" pitchFamily="18" charset="0"/>
              </a:rPr>
              <a:t>(образные и дидактические игрушки, реальные предметы и другое);</a:t>
            </a:r>
          </a:p>
          <a:p>
            <a:pPr algn="just"/>
            <a:r>
              <a:rPr lang="ru-RU" dirty="0" smtClean="0">
                <a:latin typeface="Times New Roman" panose="02020603050405020304" pitchFamily="18" charset="0"/>
                <a:cs typeface="Times New Roman" panose="02020603050405020304" pitchFamily="18" charset="0"/>
              </a:rPr>
              <a:t>- игровая </a:t>
            </a:r>
            <a:r>
              <a:rPr lang="ru-RU" dirty="0">
                <a:latin typeface="Times New Roman" panose="02020603050405020304" pitchFamily="18" charset="0"/>
                <a:cs typeface="Times New Roman" panose="02020603050405020304" pitchFamily="18" charset="0"/>
              </a:rPr>
              <a:t>(игры, игрушки, игровое оборудование и другое);</a:t>
            </a:r>
          </a:p>
          <a:p>
            <a:pPr algn="just"/>
            <a:r>
              <a:rPr lang="ru-RU" dirty="0" smtClean="0">
                <a:latin typeface="Times New Roman" panose="02020603050405020304" pitchFamily="18" charset="0"/>
                <a:cs typeface="Times New Roman" panose="02020603050405020304" pitchFamily="18" charset="0"/>
              </a:rPr>
              <a:t>- коммуникативная </a:t>
            </a:r>
            <a:r>
              <a:rPr lang="ru-RU" dirty="0">
                <a:latin typeface="Times New Roman" panose="02020603050405020304" pitchFamily="18" charset="0"/>
                <a:cs typeface="Times New Roman" panose="02020603050405020304" pitchFamily="18" charset="0"/>
              </a:rPr>
              <a:t>(дидактический материал, предметы, игрушки, видеофильмы и другое);</a:t>
            </a:r>
          </a:p>
          <a:p>
            <a:pPr algn="just"/>
            <a:r>
              <a:rPr lang="ru-RU" dirty="0" smtClean="0">
                <a:latin typeface="Times New Roman" panose="02020603050405020304" pitchFamily="18" charset="0"/>
                <a:cs typeface="Times New Roman" panose="02020603050405020304" pitchFamily="18" charset="0"/>
              </a:rPr>
              <a:t>- познавательно-исследовательская </a:t>
            </a:r>
            <a:r>
              <a:rPr lang="ru-RU" dirty="0">
                <a:latin typeface="Times New Roman" panose="02020603050405020304" pitchFamily="18" charset="0"/>
                <a:cs typeface="Times New Roman" panose="02020603050405020304" pitchFamily="18" charset="0"/>
              </a:rPr>
              <a:t>и </a:t>
            </a:r>
            <a:r>
              <a:rPr lang="ru-RU" dirty="0" smtClean="0">
                <a:latin typeface="Times New Roman" panose="02020603050405020304" pitchFamily="18" charset="0"/>
                <a:cs typeface="Times New Roman" panose="02020603050405020304" pitchFamily="18" charset="0"/>
              </a:rPr>
              <a:t>экспериментирование </a:t>
            </a:r>
            <a:r>
              <a:rPr lang="ru-RU" dirty="0">
                <a:latin typeface="Times New Roman" panose="02020603050405020304" pitchFamily="18" charset="0"/>
                <a:cs typeface="Times New Roman" panose="02020603050405020304" pitchFamily="18" charset="0"/>
              </a:rPr>
              <a:t>(натуральные предметы и оборудование для исследования и образно-символический материал, в том числе макеты, плакаты, модели, схемы и другое);</a:t>
            </a:r>
          </a:p>
          <a:p>
            <a:pPr algn="just"/>
            <a:r>
              <a:rPr lang="ru-RU" dirty="0" smtClean="0">
                <a:latin typeface="Times New Roman" panose="02020603050405020304" pitchFamily="18" charset="0"/>
                <a:cs typeface="Times New Roman" panose="02020603050405020304" pitchFamily="18" charset="0"/>
              </a:rPr>
              <a:t>- чтения </a:t>
            </a:r>
            <a:r>
              <a:rPr lang="ru-RU" dirty="0">
                <a:latin typeface="Times New Roman" panose="02020603050405020304" pitchFamily="18" charset="0"/>
                <a:cs typeface="Times New Roman" panose="02020603050405020304" pitchFamily="18" charset="0"/>
              </a:rPr>
              <a:t>художественной литературы (книги для детского чтения, в том числе аудиокниги, иллюстративный материал);</a:t>
            </a:r>
          </a:p>
          <a:p>
            <a:pPr algn="just"/>
            <a:r>
              <a:rPr lang="ru-RU" dirty="0" smtClean="0">
                <a:latin typeface="Times New Roman" panose="02020603050405020304" pitchFamily="18" charset="0"/>
                <a:cs typeface="Times New Roman" panose="02020603050405020304" pitchFamily="18" charset="0"/>
              </a:rPr>
              <a:t>- трудовая </a:t>
            </a:r>
            <a:r>
              <a:rPr lang="ru-RU" dirty="0">
                <a:latin typeface="Times New Roman" panose="02020603050405020304" pitchFamily="18" charset="0"/>
                <a:cs typeface="Times New Roman" panose="02020603050405020304" pitchFamily="18" charset="0"/>
              </a:rPr>
              <a:t>(оборудование и инвентарь для всех видов труда);</a:t>
            </a:r>
          </a:p>
          <a:p>
            <a:pPr algn="just"/>
            <a:r>
              <a:rPr lang="ru-RU" dirty="0" smtClean="0">
                <a:latin typeface="Times New Roman" panose="02020603050405020304" pitchFamily="18" charset="0"/>
                <a:cs typeface="Times New Roman" panose="02020603050405020304" pitchFamily="18" charset="0"/>
              </a:rPr>
              <a:t>- продуктивная </a:t>
            </a:r>
            <a:r>
              <a:rPr lang="ru-RU" dirty="0">
                <a:latin typeface="Times New Roman" panose="02020603050405020304" pitchFamily="18" charset="0"/>
                <a:cs typeface="Times New Roman" panose="02020603050405020304" pitchFamily="18" charset="0"/>
              </a:rPr>
              <a:t>(оборудование и материалы для лепки, аппликации, рисования и конструирования);</a:t>
            </a:r>
          </a:p>
          <a:p>
            <a:pPr algn="just"/>
            <a:r>
              <a:rPr lang="ru-RU" dirty="0" smtClean="0">
                <a:latin typeface="Times New Roman" panose="02020603050405020304" pitchFamily="18" charset="0"/>
                <a:cs typeface="Times New Roman" panose="02020603050405020304" pitchFamily="18" charset="0"/>
              </a:rPr>
              <a:t>- музыкальная </a:t>
            </a:r>
            <a:r>
              <a:rPr lang="ru-RU" dirty="0">
                <a:latin typeface="Times New Roman" panose="02020603050405020304" pitchFamily="18" charset="0"/>
                <a:cs typeface="Times New Roman" panose="02020603050405020304" pitchFamily="18" charset="0"/>
              </a:rPr>
              <a:t>(детские музыкальные инструменты, дидактический материал и другое).</a:t>
            </a:r>
          </a:p>
        </p:txBody>
      </p:sp>
    </p:spTree>
    <p:extLst>
      <p:ext uri="{BB962C8B-B14F-4D97-AF65-F5344CB8AC3E}">
        <p14:creationId xmlns:p14="http://schemas.microsoft.com/office/powerpoint/2010/main" val="22603285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58847"/>
            <a:ext cx="8568952" cy="5632311"/>
          </a:xfrm>
          <a:prstGeom prst="rect">
            <a:avLst/>
          </a:prstGeom>
        </p:spPr>
        <p:txBody>
          <a:bodyPr wrap="square">
            <a:spAutoFit/>
          </a:bodyPr>
          <a:lstStyle/>
          <a:p>
            <a:pPr lvl="0"/>
            <a:endParaRPr lang="ru-RU" dirty="0" smtClean="0"/>
          </a:p>
          <a:p>
            <a:pPr lvl="0"/>
            <a:endParaRPr lang="ru-RU" dirty="0"/>
          </a:p>
          <a:p>
            <a:pPr lvl="0"/>
            <a:endParaRPr lang="ru-RU" dirty="0" smtClean="0"/>
          </a:p>
          <a:p>
            <a:pPr lvl="0"/>
            <a:endParaRPr lang="ru-RU" dirty="0"/>
          </a:p>
          <a:p>
            <a:pPr algn="ctr"/>
            <a:endParaRPr lang="ru-RU" b="1" cap="all" dirty="0" smtClean="0"/>
          </a:p>
          <a:p>
            <a:pPr algn="ctr"/>
            <a:r>
              <a:rPr lang="ru-RU" b="1" cap="all" dirty="0" smtClean="0"/>
              <a:t>образовательная </a:t>
            </a:r>
            <a:r>
              <a:rPr lang="ru-RU" b="1" cap="all" dirty="0"/>
              <a:t>программа </a:t>
            </a:r>
            <a:r>
              <a:rPr lang="ru-RU" b="1" cap="all" dirty="0" smtClean="0"/>
              <a:t>дошкольного </a:t>
            </a:r>
            <a:r>
              <a:rPr lang="ru-RU" b="1" cap="all" dirty="0"/>
              <a:t>образования</a:t>
            </a:r>
            <a:endParaRPr lang="ru-RU" dirty="0"/>
          </a:p>
          <a:p>
            <a:pPr lvl="0"/>
            <a:endParaRPr lang="ru-RU" dirty="0" smtClean="0"/>
          </a:p>
          <a:p>
            <a:pPr lvl="0"/>
            <a:r>
              <a:rPr lang="ru-RU" dirty="0" smtClean="0">
                <a:latin typeface="Times New Roman" panose="02020603050405020304" pitchFamily="18" charset="0"/>
                <a:cs typeface="Times New Roman" panose="02020603050405020304" pitchFamily="18" charset="0"/>
              </a:rPr>
              <a:t>на </a:t>
            </a:r>
            <a:r>
              <a:rPr lang="ru-RU" dirty="0">
                <a:latin typeface="Times New Roman" panose="02020603050405020304" pitchFamily="18" charset="0"/>
                <a:cs typeface="Times New Roman" panose="02020603050405020304" pitchFamily="18" charset="0"/>
              </a:rPr>
              <a:t>основе ФГОС ДО (Приказ Министерства образования и науки Российской Федерации от 17 октября 2013 г. № 1155 (зарегистрирован Министерством юстиции Российской Федерации 14 ноября 2013 г., регистрационный № 30384), с изменениями:</a:t>
            </a:r>
          </a:p>
          <a:p>
            <a:r>
              <a:rPr lang="ru-RU" dirty="0">
                <a:latin typeface="Times New Roman" panose="02020603050405020304" pitchFamily="18" charset="0"/>
                <a:cs typeface="Times New Roman" panose="02020603050405020304" pitchFamily="18" charset="0"/>
              </a:rPr>
              <a:t>- от 21.01.2019г., внесенными приказом Министерства просвещения Российской Федерации от 21 января 2019 г. № 31 (зарегистрирован Министерством юстиции Российской Федерации 13 февраля 2019 г., регистрационный № 53776);</a:t>
            </a:r>
          </a:p>
          <a:p>
            <a:r>
              <a:rPr lang="ru-RU" dirty="0">
                <a:latin typeface="Times New Roman" panose="02020603050405020304" pitchFamily="18" charset="0"/>
                <a:cs typeface="Times New Roman" panose="02020603050405020304" pitchFamily="18" charset="0"/>
              </a:rPr>
              <a:t>- от 8 ноября 2022г., внесенными приказом № 955 от 8 ноября 2022г. (зарегистрирован Министерством юстиции Российской Федерации 06.02.2023 регистрационный № 72264);</a:t>
            </a:r>
          </a:p>
          <a:p>
            <a:pPr lvl="0"/>
            <a:r>
              <a:rPr lang="ru-RU" dirty="0">
                <a:latin typeface="Times New Roman" panose="02020603050405020304" pitchFamily="18" charset="0"/>
                <a:cs typeface="Times New Roman" panose="02020603050405020304" pitchFamily="18" charset="0"/>
              </a:rPr>
              <a:t>на основе ФОП ДО (Приказ Министерства просвещения Российской Федерации от 25.11.2022 № 1028 "Об утверждении федеральной образовательной программы дошкольного образования" (Зарегистрирован 28.12.2022 № 71847).</a:t>
            </a:r>
          </a:p>
        </p:txBody>
      </p:sp>
    </p:spTree>
    <p:extLst>
      <p:ext uri="{BB962C8B-B14F-4D97-AF65-F5344CB8AC3E}">
        <p14:creationId xmlns:p14="http://schemas.microsoft.com/office/powerpoint/2010/main" val="16628116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548679"/>
            <a:ext cx="8363272" cy="1042375"/>
          </a:xfrm>
        </p:spPr>
        <p:txBody>
          <a:bodyPr>
            <a:normAutofit fontScale="90000"/>
          </a:bodyPr>
          <a:lstStyle/>
          <a:p>
            <a:r>
              <a:rPr lang="ru-RU" sz="3600" dirty="0">
                <a:solidFill>
                  <a:srgbClr val="FFFF00"/>
                </a:solidFill>
              </a:rPr>
              <a:t>Образовательная деятельность, осуществляемая во время прогулки</a:t>
            </a:r>
            <a:r>
              <a:rPr lang="ru-RU" dirty="0">
                <a:solidFill>
                  <a:srgbClr val="FFFF00"/>
                </a:solidFill>
              </a:rPr>
              <a:t/>
            </a:r>
            <a:br>
              <a:rPr lang="ru-RU" dirty="0">
                <a:solidFill>
                  <a:srgbClr val="FFFF00"/>
                </a:solidFill>
              </a:rPr>
            </a:br>
            <a:endParaRPr lang="ru-RU" dirty="0"/>
          </a:p>
        </p:txBody>
      </p:sp>
      <p:sp>
        <p:nvSpPr>
          <p:cNvPr id="3" name="Прямоугольник 2"/>
          <p:cNvSpPr/>
          <p:nvPr/>
        </p:nvSpPr>
        <p:spPr>
          <a:xfrm>
            <a:off x="467544" y="335847"/>
            <a:ext cx="8136904" cy="5355312"/>
          </a:xfrm>
          <a:prstGeom prst="rect">
            <a:avLst/>
          </a:prstGeom>
        </p:spPr>
        <p:txBody>
          <a:bodyPr wrap="square">
            <a:spAutoFit/>
          </a:bodyPr>
          <a:lstStyle/>
          <a:p>
            <a:endParaRPr lang="ru-RU" dirty="0" smtClean="0"/>
          </a:p>
          <a:p>
            <a:endParaRPr lang="ru-RU" dirty="0"/>
          </a:p>
          <a:p>
            <a:endParaRPr lang="ru-RU" dirty="0"/>
          </a:p>
          <a:p>
            <a:endParaRPr lang="ru-RU" dirty="0" smtClean="0"/>
          </a:p>
          <a:p>
            <a:endParaRPr lang="ru-RU" dirty="0"/>
          </a:p>
          <a:p>
            <a:endParaRPr lang="ru-RU" dirty="0" smtClean="0"/>
          </a:p>
          <a:p>
            <a:endParaRPr lang="ru-RU" dirty="0"/>
          </a:p>
          <a:p>
            <a:r>
              <a:rPr lang="ru-RU" dirty="0" smtClean="0">
                <a:latin typeface="Times New Roman" panose="02020603050405020304" pitchFamily="18" charset="0"/>
                <a:cs typeface="Times New Roman" panose="02020603050405020304" pitchFamily="18" charset="0"/>
              </a:rPr>
              <a:t>Образовательная </a:t>
            </a:r>
            <a:r>
              <a:rPr lang="ru-RU" dirty="0">
                <a:latin typeface="Times New Roman" panose="02020603050405020304" pitchFamily="18" charset="0"/>
                <a:cs typeface="Times New Roman" panose="02020603050405020304" pitchFamily="18" charset="0"/>
              </a:rPr>
              <a:t>деятельность, осуществляемая во время прогулки, включает:</a:t>
            </a:r>
          </a:p>
          <a:p>
            <a:r>
              <a:rPr lang="ru-RU" dirty="0" smtClean="0">
                <a:latin typeface="Times New Roman" panose="02020603050405020304" pitchFamily="18" charset="0"/>
                <a:cs typeface="Times New Roman" panose="02020603050405020304" pitchFamily="18" charset="0"/>
              </a:rPr>
              <a:t>- наблюдения </a:t>
            </a:r>
            <a:r>
              <a:rPr lang="ru-RU" dirty="0">
                <a:latin typeface="Times New Roman" panose="02020603050405020304" pitchFamily="18" charset="0"/>
                <a:cs typeface="Times New Roman" panose="02020603050405020304" pitchFamily="18" charset="0"/>
              </a:rPr>
              <a:t>за объектами и явлениями природы, направленные на установление разнообразных связей и зависимостей в природе, воспитание отношения к ней;</a:t>
            </a:r>
          </a:p>
          <a:p>
            <a:r>
              <a:rPr lang="ru-RU" dirty="0" smtClean="0">
                <a:latin typeface="Times New Roman" panose="02020603050405020304" pitchFamily="18" charset="0"/>
                <a:cs typeface="Times New Roman" panose="02020603050405020304" pitchFamily="18" charset="0"/>
              </a:rPr>
              <a:t>- подвижные </a:t>
            </a:r>
            <a:r>
              <a:rPr lang="ru-RU" dirty="0">
                <a:latin typeface="Times New Roman" panose="02020603050405020304" pitchFamily="18" charset="0"/>
                <a:cs typeface="Times New Roman" panose="02020603050405020304" pitchFamily="18" charset="0"/>
              </a:rPr>
              <a:t>игры и спортивные упражнения, направленные на оптимизацию режима двигательной активности и укрепление здоровья детей;</a:t>
            </a:r>
          </a:p>
          <a:p>
            <a:r>
              <a:rPr lang="ru-RU" dirty="0" smtClean="0">
                <a:latin typeface="Times New Roman" panose="02020603050405020304" pitchFamily="18" charset="0"/>
                <a:cs typeface="Times New Roman" panose="02020603050405020304" pitchFamily="18" charset="0"/>
              </a:rPr>
              <a:t>- экспериментирование </a:t>
            </a:r>
            <a:r>
              <a:rPr lang="ru-RU" dirty="0">
                <a:latin typeface="Times New Roman" panose="02020603050405020304" pitchFamily="18" charset="0"/>
                <a:cs typeface="Times New Roman" panose="02020603050405020304" pitchFamily="18" charset="0"/>
              </a:rPr>
              <a:t>с объектами неживой природы;</a:t>
            </a:r>
          </a:p>
          <a:p>
            <a:r>
              <a:rPr lang="ru-RU" dirty="0">
                <a:latin typeface="Times New Roman" panose="02020603050405020304" pitchFamily="18" charset="0"/>
                <a:cs typeface="Times New Roman" panose="02020603050405020304" pitchFamily="18" charset="0"/>
              </a:rPr>
              <a:t>сюжетно-ролевые и конструктивные игры (с песком, со снегом, с природным материалом);</a:t>
            </a:r>
          </a:p>
          <a:p>
            <a:r>
              <a:rPr lang="ru-RU" dirty="0" smtClean="0">
                <a:latin typeface="Times New Roman" panose="02020603050405020304" pitchFamily="18" charset="0"/>
                <a:cs typeface="Times New Roman" panose="02020603050405020304" pitchFamily="18" charset="0"/>
              </a:rPr>
              <a:t>- элементарную </a:t>
            </a:r>
            <a:r>
              <a:rPr lang="ru-RU" dirty="0">
                <a:latin typeface="Times New Roman" panose="02020603050405020304" pitchFamily="18" charset="0"/>
                <a:cs typeface="Times New Roman" panose="02020603050405020304" pitchFamily="18" charset="0"/>
              </a:rPr>
              <a:t>трудовую деятельность детей на участке ДОО;</a:t>
            </a:r>
          </a:p>
          <a:p>
            <a:r>
              <a:rPr lang="ru-RU" dirty="0">
                <a:latin typeface="Times New Roman" panose="02020603050405020304" pitchFamily="18" charset="0"/>
                <a:cs typeface="Times New Roman" panose="02020603050405020304" pitchFamily="18" charset="0"/>
              </a:rPr>
              <a:t>свободное общение педагога с детьми, индивидуальную работу;</a:t>
            </a:r>
          </a:p>
          <a:p>
            <a:r>
              <a:rPr lang="ru-RU" dirty="0" smtClean="0">
                <a:latin typeface="Times New Roman" panose="02020603050405020304" pitchFamily="18" charset="0"/>
                <a:cs typeface="Times New Roman" panose="02020603050405020304" pitchFamily="18" charset="0"/>
              </a:rPr>
              <a:t>- проведение </a:t>
            </a:r>
            <a:r>
              <a:rPr lang="ru-RU" dirty="0">
                <a:latin typeface="Times New Roman" panose="02020603050405020304" pitchFamily="18" charset="0"/>
                <a:cs typeface="Times New Roman" panose="02020603050405020304" pitchFamily="18" charset="0"/>
              </a:rPr>
              <a:t>спортивных праздников (при необходимости).</a:t>
            </a:r>
          </a:p>
        </p:txBody>
      </p:sp>
    </p:spTree>
    <p:extLst>
      <p:ext uri="{BB962C8B-B14F-4D97-AF65-F5344CB8AC3E}">
        <p14:creationId xmlns:p14="http://schemas.microsoft.com/office/powerpoint/2010/main" val="29665738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1560" y="-1187647"/>
            <a:ext cx="8136904" cy="7571303"/>
          </a:xfrm>
          <a:prstGeom prst="rect">
            <a:avLst/>
          </a:prstGeom>
        </p:spPr>
        <p:txBody>
          <a:bodyPr wrap="square">
            <a:spAutoFit/>
          </a:bodyPr>
          <a:lstStyle/>
          <a:p>
            <a:endParaRPr lang="ru-RU" dirty="0" smtClean="0"/>
          </a:p>
          <a:p>
            <a:endParaRPr lang="ru-RU" dirty="0"/>
          </a:p>
          <a:p>
            <a:endParaRPr lang="ru-RU" dirty="0" smtClean="0"/>
          </a:p>
          <a:p>
            <a:endParaRPr lang="ru-RU" dirty="0"/>
          </a:p>
          <a:p>
            <a:endParaRPr lang="ru-RU" dirty="0" smtClean="0"/>
          </a:p>
          <a:p>
            <a:endParaRPr lang="ru-RU" dirty="0"/>
          </a:p>
          <a:p>
            <a:endParaRPr lang="ru-RU" dirty="0" smtClean="0"/>
          </a:p>
          <a:p>
            <a:endParaRPr lang="ru-RU" dirty="0" smtClean="0"/>
          </a:p>
          <a:p>
            <a:endParaRPr lang="ru-RU" dirty="0"/>
          </a:p>
          <a:p>
            <a:r>
              <a:rPr lang="ru-RU" dirty="0" smtClean="0">
                <a:latin typeface="Times New Roman" panose="02020603050405020304" pitchFamily="18" charset="0"/>
                <a:cs typeface="Times New Roman" panose="02020603050405020304" pitchFamily="18" charset="0"/>
              </a:rPr>
              <a:t>В </a:t>
            </a:r>
            <a:r>
              <a:rPr lang="ru-RU" dirty="0">
                <a:latin typeface="Times New Roman" panose="02020603050405020304" pitchFamily="18" charset="0"/>
                <a:cs typeface="Times New Roman" panose="02020603050405020304" pitchFamily="18" charset="0"/>
              </a:rPr>
              <a:t>МБДОУ имеются дети с ОВЗ, по заключениям ПМПК. С целью выполнения рекомендаций ПМПК в МБДОУ разработаны Адаптированные образовательные программы для детей с тяжелыми нарушениями речи. Реализация АОП осуществляется с письменного согласия родителей.</a:t>
            </a:r>
          </a:p>
          <a:p>
            <a:endParaRPr lang="ru-RU" dirty="0">
              <a:latin typeface="Times New Roman" panose="02020603050405020304" pitchFamily="18" charset="0"/>
              <a:cs typeface="Times New Roman" panose="02020603050405020304" pitchFamily="18" charset="0"/>
            </a:endParaRPr>
          </a:p>
          <a:p>
            <a:r>
              <a:rPr lang="ru-RU" dirty="0">
                <a:latin typeface="Times New Roman" panose="02020603050405020304" pitchFamily="18" charset="0"/>
                <a:cs typeface="Times New Roman" panose="02020603050405020304" pitchFamily="18" charset="0"/>
              </a:rPr>
              <a:t>Коррекционно-развивающая работа и\или инклюзивное образование в МБДОУ направлено на обеспечение коррекции нарушений развития у различных категорий детей (целевые группы), включая детей с ООП, в том числе детей с ОВЗ и детей-инвалидов; оказание им квалифицированной помощи в освоении Программы, их разностороннее развитие с учетом возрастных и индивидуальных особенностей, социальной адаптации.</a:t>
            </a:r>
          </a:p>
          <a:p>
            <a:r>
              <a:rPr lang="ru-RU" dirty="0">
                <a:latin typeface="Times New Roman" panose="02020603050405020304" pitchFamily="18" charset="0"/>
                <a:cs typeface="Times New Roman" panose="02020603050405020304" pitchFamily="18" charset="0"/>
              </a:rPr>
              <a:t>КРР представляет собой комплекс мер по психолого-педагогическому сопровождению обучающихся, включающий психолого-педагогическое обследование, проведение индивидуальных и групповых коррекционно-развивающих занятий, а также мониторинг динамики их развития. КРР в МБДОУ «Детский сад №117» осуществляют воспитатели, педагог-психолог, учителя-логопеды, музыкальные руководители инструктора по физической культуре.</a:t>
            </a:r>
          </a:p>
        </p:txBody>
      </p:sp>
    </p:spTree>
    <p:extLst>
      <p:ext uri="{BB962C8B-B14F-4D97-AF65-F5344CB8AC3E}">
        <p14:creationId xmlns:p14="http://schemas.microsoft.com/office/powerpoint/2010/main" val="14860548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611560" y="1124745"/>
            <a:ext cx="7560840" cy="4524315"/>
          </a:xfrm>
          <a:prstGeom prst="rect">
            <a:avLst/>
          </a:prstGeom>
        </p:spPr>
        <p:txBody>
          <a:bodyPr wrap="square">
            <a:spAutoFit/>
          </a:bodyPr>
          <a:lstStyle/>
          <a:p>
            <a:endParaRPr lang="ru-RU" dirty="0" smtClean="0">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a:p>
            <a:endParaRPr lang="ru-RU" dirty="0" smtClean="0">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a:p>
            <a:r>
              <a:rPr lang="ru-RU" dirty="0" smtClean="0">
                <a:latin typeface="Times New Roman" panose="02020603050405020304" pitchFamily="18" charset="0"/>
                <a:cs typeface="Times New Roman" panose="02020603050405020304" pitchFamily="18" charset="0"/>
              </a:rPr>
              <a:t>Содержание </a:t>
            </a:r>
            <a:r>
              <a:rPr lang="ru-RU" dirty="0">
                <a:latin typeface="Times New Roman" panose="02020603050405020304" pitchFamily="18" charset="0"/>
                <a:cs typeface="Times New Roman" panose="02020603050405020304" pitchFamily="18" charset="0"/>
              </a:rPr>
              <a:t>коррекционно-развивающей работы в МБДОУ включает следующие блоки</a:t>
            </a:r>
            <a:r>
              <a:rPr lang="ru-RU" dirty="0" smtClean="0">
                <a:latin typeface="Times New Roman" panose="02020603050405020304" pitchFamily="18" charset="0"/>
                <a:cs typeface="Times New Roman" panose="02020603050405020304" pitchFamily="18" charset="0"/>
              </a:rPr>
              <a:t>:</a:t>
            </a:r>
          </a:p>
          <a:p>
            <a:pPr marL="285750" indent="-285750">
              <a:buFontTx/>
              <a:buChar char="-"/>
            </a:pPr>
            <a:r>
              <a:rPr lang="ru-RU" b="1" dirty="0" smtClean="0">
                <a:latin typeface="Times New Roman" panose="02020603050405020304" pitchFamily="18" charset="0"/>
                <a:cs typeface="Times New Roman" panose="02020603050405020304" pitchFamily="18" charset="0"/>
              </a:rPr>
              <a:t>Диагностическая работа</a:t>
            </a:r>
          </a:p>
          <a:p>
            <a:pPr marL="285750" indent="-285750">
              <a:buFontTx/>
              <a:buChar char="-"/>
            </a:pPr>
            <a:r>
              <a:rPr lang="ru-RU" b="1" dirty="0">
                <a:latin typeface="Times New Roman" panose="02020603050405020304" pitchFamily="18" charset="0"/>
                <a:cs typeface="Times New Roman" panose="02020603050405020304" pitchFamily="18" charset="0"/>
              </a:rPr>
              <a:t>Коррекционно-развивающая работа </a:t>
            </a:r>
            <a:endParaRPr lang="ru-RU" dirty="0">
              <a:latin typeface="Times New Roman" panose="02020603050405020304" pitchFamily="18" charset="0"/>
              <a:cs typeface="Times New Roman" panose="02020603050405020304" pitchFamily="18" charset="0"/>
            </a:endParaRPr>
          </a:p>
          <a:p>
            <a:pPr marL="285750" indent="-285750">
              <a:buFontTx/>
              <a:buChar char="-"/>
            </a:pPr>
            <a:r>
              <a:rPr lang="ru-RU" b="1" dirty="0">
                <a:latin typeface="Times New Roman" panose="02020603050405020304" pitchFamily="18" charset="0"/>
                <a:cs typeface="Times New Roman" panose="02020603050405020304" pitchFamily="18" charset="0"/>
              </a:rPr>
              <a:t>Консультативная работа </a:t>
            </a:r>
            <a:endParaRPr lang="ru-RU" dirty="0">
              <a:latin typeface="Times New Roman" panose="02020603050405020304" pitchFamily="18" charset="0"/>
              <a:cs typeface="Times New Roman" panose="02020603050405020304" pitchFamily="18" charset="0"/>
            </a:endParaRPr>
          </a:p>
          <a:p>
            <a:pPr marL="285750" indent="-285750">
              <a:buFontTx/>
              <a:buChar char="-"/>
            </a:pPr>
            <a:r>
              <a:rPr lang="ru-RU" b="1" dirty="0">
                <a:latin typeface="Times New Roman" panose="02020603050405020304" pitchFamily="18" charset="0"/>
                <a:cs typeface="Times New Roman" panose="02020603050405020304" pitchFamily="18" charset="0"/>
              </a:rPr>
              <a:t>Информационно-просветительская работа </a:t>
            </a:r>
            <a:endParaRPr lang="ru-RU" dirty="0">
              <a:latin typeface="Times New Roman" panose="02020603050405020304" pitchFamily="18" charset="0"/>
              <a:cs typeface="Times New Roman" panose="02020603050405020304" pitchFamily="18" charset="0"/>
            </a:endParaRPr>
          </a:p>
          <a:p>
            <a:r>
              <a:rPr lang="ru-RU" dirty="0">
                <a:latin typeface="Times New Roman" panose="02020603050405020304" pitchFamily="18" charset="0"/>
                <a:cs typeface="Times New Roman" panose="02020603050405020304" pitchFamily="18" charset="0"/>
              </a:rPr>
              <a:t>Реализация </a:t>
            </a:r>
            <a:r>
              <a:rPr lang="ru-RU" dirty="0" err="1">
                <a:latin typeface="Times New Roman" panose="02020603050405020304" pitchFamily="18" charset="0"/>
                <a:cs typeface="Times New Roman" panose="02020603050405020304" pitchFamily="18" charset="0"/>
              </a:rPr>
              <a:t>коррекционно</a:t>
            </a:r>
            <a:r>
              <a:rPr lang="ru-RU" dirty="0">
                <a:latin typeface="Times New Roman" panose="02020603050405020304" pitchFamily="18" charset="0"/>
                <a:cs typeface="Times New Roman" panose="02020603050405020304" pitchFamily="18" charset="0"/>
              </a:rPr>
              <a:t> развивающей работы с детьми: </a:t>
            </a:r>
            <a:endParaRPr lang="ru-RU" dirty="0" smtClean="0">
              <a:latin typeface="Times New Roman" panose="02020603050405020304" pitchFamily="18" charset="0"/>
              <a:cs typeface="Times New Roman" panose="02020603050405020304" pitchFamily="18" charset="0"/>
            </a:endParaRPr>
          </a:p>
          <a:p>
            <a:pPr marL="285750" indent="-285750">
              <a:buFontTx/>
              <a:buChar char="-"/>
            </a:pPr>
            <a:r>
              <a:rPr lang="ru-RU" b="1" dirty="0" smtClean="0">
                <a:latin typeface="Times New Roman" panose="02020603050405020304" pitchFamily="18" charset="0"/>
                <a:cs typeface="Times New Roman" panose="02020603050405020304" pitchFamily="18" charset="0"/>
              </a:rPr>
              <a:t>ОВЗ </a:t>
            </a:r>
            <a:r>
              <a:rPr lang="ru-RU" b="1" dirty="0">
                <a:latin typeface="Times New Roman" panose="02020603050405020304" pitchFamily="18" charset="0"/>
                <a:cs typeface="Times New Roman" panose="02020603050405020304" pitchFamily="18" charset="0"/>
              </a:rPr>
              <a:t>и детьми-инвалидами, </a:t>
            </a:r>
            <a:endParaRPr lang="ru-RU" b="1" dirty="0" smtClean="0">
              <a:latin typeface="Times New Roman" panose="02020603050405020304" pitchFamily="18" charset="0"/>
              <a:cs typeface="Times New Roman" panose="02020603050405020304" pitchFamily="18" charset="0"/>
            </a:endParaRPr>
          </a:p>
          <a:p>
            <a:pPr marL="285750" indent="-285750">
              <a:buFontTx/>
              <a:buChar char="-"/>
            </a:pPr>
            <a:r>
              <a:rPr lang="ru-RU" b="1" dirty="0" smtClean="0">
                <a:latin typeface="Times New Roman" panose="02020603050405020304" pitchFamily="18" charset="0"/>
                <a:cs typeface="Times New Roman" panose="02020603050405020304" pitchFamily="18" charset="0"/>
              </a:rPr>
              <a:t>Одаренными </a:t>
            </a:r>
            <a:r>
              <a:rPr lang="ru-RU" b="1" dirty="0">
                <a:latin typeface="Times New Roman" panose="02020603050405020304" pitchFamily="18" charset="0"/>
                <a:cs typeface="Times New Roman" panose="02020603050405020304" pitchFamily="18" charset="0"/>
              </a:rPr>
              <a:t>детьми, </a:t>
            </a:r>
            <a:endParaRPr lang="ru-RU" b="1" dirty="0" smtClean="0">
              <a:latin typeface="Times New Roman" panose="02020603050405020304" pitchFamily="18" charset="0"/>
              <a:cs typeface="Times New Roman" panose="02020603050405020304" pitchFamily="18" charset="0"/>
            </a:endParaRPr>
          </a:p>
          <a:p>
            <a:pPr marL="285750" indent="-285750">
              <a:buFontTx/>
              <a:buChar char="-"/>
            </a:pPr>
            <a:r>
              <a:rPr lang="ru-RU" b="1" dirty="0" smtClean="0">
                <a:latin typeface="Times New Roman" panose="02020603050405020304" pitchFamily="18" charset="0"/>
                <a:cs typeface="Times New Roman" panose="02020603050405020304" pitchFamily="18" charset="0"/>
              </a:rPr>
              <a:t>С </a:t>
            </a:r>
            <a:r>
              <a:rPr lang="ru-RU" b="1" dirty="0" err="1">
                <a:latin typeface="Times New Roman" panose="02020603050405020304" pitchFamily="18" charset="0"/>
                <a:cs typeface="Times New Roman" panose="02020603050405020304" pitchFamily="18" charset="0"/>
              </a:rPr>
              <a:t>билингвальными</a:t>
            </a:r>
            <a:r>
              <a:rPr lang="ru-RU" b="1" dirty="0">
                <a:latin typeface="Times New Roman" panose="02020603050405020304" pitchFamily="18" charset="0"/>
                <a:cs typeface="Times New Roman" panose="02020603050405020304" pitchFamily="18" charset="0"/>
              </a:rPr>
              <a:t> воспитанниками</a:t>
            </a:r>
            <a:r>
              <a:rPr lang="ru-RU" b="1" dirty="0" smtClean="0">
                <a:latin typeface="Times New Roman" panose="02020603050405020304" pitchFamily="18" charset="0"/>
                <a:cs typeface="Times New Roman" panose="02020603050405020304" pitchFamily="18" charset="0"/>
              </a:rPr>
              <a:t>,</a:t>
            </a:r>
          </a:p>
          <a:p>
            <a:pPr marL="285750" indent="-285750">
              <a:buFontTx/>
              <a:buChar char="-"/>
            </a:pPr>
            <a:r>
              <a:rPr lang="ru-RU" b="1" dirty="0" smtClean="0">
                <a:latin typeface="Times New Roman" panose="02020603050405020304" pitchFamily="18" charset="0"/>
                <a:cs typeface="Times New Roman" panose="02020603050405020304" pitchFamily="18" charset="0"/>
              </a:rPr>
              <a:t>Детьми </a:t>
            </a:r>
            <a:r>
              <a:rPr lang="ru-RU" b="1" dirty="0">
                <a:latin typeface="Times New Roman" panose="02020603050405020304" pitchFamily="18" charset="0"/>
                <a:cs typeface="Times New Roman" panose="02020603050405020304" pitchFamily="18" charset="0"/>
              </a:rPr>
              <a:t>мигрантов, </a:t>
            </a:r>
            <a:endParaRPr lang="ru-RU" b="1" dirty="0" smtClean="0">
              <a:latin typeface="Times New Roman" panose="02020603050405020304" pitchFamily="18" charset="0"/>
              <a:cs typeface="Times New Roman" panose="02020603050405020304" pitchFamily="18" charset="0"/>
            </a:endParaRPr>
          </a:p>
          <a:p>
            <a:pPr marL="285750" indent="-285750">
              <a:buFontTx/>
              <a:buChar char="-"/>
            </a:pPr>
            <a:r>
              <a:rPr lang="ru-RU" b="1" dirty="0" smtClean="0">
                <a:latin typeface="Times New Roman" panose="02020603050405020304" pitchFamily="18" charset="0"/>
                <a:cs typeface="Times New Roman" panose="02020603050405020304" pitchFamily="18" charset="0"/>
              </a:rPr>
              <a:t>обучающихся </a:t>
            </a:r>
            <a:r>
              <a:rPr lang="ru-RU" b="1" dirty="0">
                <a:latin typeface="Times New Roman" panose="02020603050405020304" pitchFamily="18" charset="0"/>
                <a:cs typeface="Times New Roman" panose="02020603050405020304" pitchFamily="18" charset="0"/>
              </a:rPr>
              <a:t>«группы риска» </a:t>
            </a:r>
            <a:r>
              <a:rPr lang="ru-RU" b="1" dirty="0" smtClean="0">
                <a:latin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девиации развития и поведения</a:t>
            </a:r>
          </a:p>
        </p:txBody>
      </p:sp>
    </p:spTree>
    <p:extLst>
      <p:ext uri="{BB962C8B-B14F-4D97-AF65-F5344CB8AC3E}">
        <p14:creationId xmlns:p14="http://schemas.microsoft.com/office/powerpoint/2010/main" val="459906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323528" y="1412776"/>
            <a:ext cx="8568951" cy="4968552"/>
          </a:xfrm>
        </p:spPr>
        <p:txBody>
          <a:bodyPr>
            <a:noAutofit/>
          </a:bodyPr>
          <a:lstStyle/>
          <a:p>
            <a:pPr marL="0" indent="0">
              <a:buNone/>
            </a:pPr>
            <a:endParaRPr lang="ru-RU" sz="1400" dirty="0" smtClean="0">
              <a:solidFill>
                <a:schemeClr val="tx1"/>
              </a:solidFill>
              <a:latin typeface="Times New Roman" panose="02020603050405020304" pitchFamily="18" charset="0"/>
              <a:cs typeface="Times New Roman" panose="02020603050405020304" pitchFamily="18" charset="0"/>
            </a:endParaRPr>
          </a:p>
          <a:p>
            <a:pPr marL="0" indent="0">
              <a:buNone/>
            </a:pPr>
            <a:endParaRPr lang="ru-RU" sz="1400" dirty="0">
              <a:solidFill>
                <a:schemeClr val="tx1"/>
              </a:solidFill>
              <a:latin typeface="Times New Roman" panose="02020603050405020304" pitchFamily="18" charset="0"/>
              <a:cs typeface="Times New Roman" panose="02020603050405020304" pitchFamily="18" charset="0"/>
            </a:endParaRPr>
          </a:p>
          <a:p>
            <a:pPr marL="0" indent="0">
              <a:buNone/>
            </a:pPr>
            <a:r>
              <a:rPr lang="ru-RU" sz="1400" dirty="0" smtClean="0">
                <a:solidFill>
                  <a:schemeClr val="tx1"/>
                </a:solidFill>
                <a:latin typeface="Times New Roman" panose="02020603050405020304" pitchFamily="18" charset="0"/>
                <a:cs typeface="Times New Roman" panose="02020603050405020304" pitchFamily="18" charset="0"/>
              </a:rPr>
              <a:t>Работа </a:t>
            </a:r>
            <a:r>
              <a:rPr lang="ru-RU" sz="1400" dirty="0">
                <a:solidFill>
                  <a:schemeClr val="tx1"/>
                </a:solidFill>
                <a:latin typeface="Times New Roman" panose="02020603050405020304" pitchFamily="18" charset="0"/>
                <a:cs typeface="Times New Roman" panose="02020603050405020304" pitchFamily="18" charset="0"/>
              </a:rPr>
              <a:t>с родителями (законными представителями) детей дошкольного возраста должна строиться на принципах ценностного единства и сотрудничества всех субъектов социокультурного окружения МБДОУ.                                                                                                                	Цель взаимодействия – объединение усилий педагогов МБДОУ и семьи по созданию условий для   развития личности ребёнка на основе социокультурных, духовно- нравственных ценностей и правил, принятых в российском обществе.</a:t>
            </a:r>
          </a:p>
          <a:p>
            <a:pPr marL="0" indent="0">
              <a:buNone/>
            </a:pPr>
            <a:r>
              <a:rPr lang="ru-RU" sz="1400" dirty="0">
                <a:solidFill>
                  <a:schemeClr val="tx1"/>
                </a:solidFill>
                <a:latin typeface="Times New Roman" panose="02020603050405020304" pitchFamily="18" charset="0"/>
                <a:cs typeface="Times New Roman" panose="02020603050405020304" pitchFamily="18" charset="0"/>
              </a:rPr>
              <a:t>Задачи взаимодействия педагогического коллектива с семьями воспитанников:</a:t>
            </a:r>
          </a:p>
          <a:p>
            <a:pPr marL="0" indent="0">
              <a:buNone/>
            </a:pPr>
            <a:r>
              <a:rPr lang="ru-RU" sz="1400" dirty="0">
                <a:solidFill>
                  <a:schemeClr val="tx1"/>
                </a:solidFill>
                <a:latin typeface="Times New Roman" panose="02020603050405020304" pitchFamily="18" charset="0"/>
                <a:cs typeface="Times New Roman" panose="02020603050405020304" pitchFamily="18" charset="0"/>
              </a:rPr>
              <a:t>–	обеспечение психолого-педагогической поддержки семьи и повышение компетентности родителей (законных представителей) в вопросах воспитания, развития и образования, охраны и укрепления здоровья;</a:t>
            </a:r>
          </a:p>
          <a:p>
            <a:pPr marL="0" indent="0">
              <a:buNone/>
            </a:pPr>
            <a:r>
              <a:rPr lang="ru-RU" sz="1400" dirty="0">
                <a:solidFill>
                  <a:schemeClr val="tx1"/>
                </a:solidFill>
                <a:latin typeface="Times New Roman" panose="02020603050405020304" pitchFamily="18" charset="0"/>
                <a:cs typeface="Times New Roman" panose="02020603050405020304" pitchFamily="18" charset="0"/>
              </a:rPr>
              <a:t>–	оказание помощи родителям (законным представителям) в воспитании детей, охране и укреплении их физического и психического здоровья, в развитии индивидуальных способностей и необходимой коррекции нарушений их развития;</a:t>
            </a:r>
          </a:p>
          <a:p>
            <a:pPr marL="0" indent="0">
              <a:buNone/>
            </a:pPr>
            <a:r>
              <a:rPr lang="ru-RU" sz="1400" dirty="0">
                <a:solidFill>
                  <a:schemeClr val="tx1"/>
                </a:solidFill>
                <a:latin typeface="Times New Roman" panose="02020603050405020304" pitchFamily="18" charset="0"/>
                <a:cs typeface="Times New Roman" panose="02020603050405020304" pitchFamily="18" charset="0"/>
              </a:rPr>
              <a:t>–	объединение усилия педагогов и семьи по воспитанию дошкольников посредством совместных мероприятий; </a:t>
            </a:r>
          </a:p>
          <a:p>
            <a:pPr marL="0" indent="0">
              <a:buNone/>
            </a:pPr>
            <a:r>
              <a:rPr lang="ru-RU" sz="1400" dirty="0">
                <a:solidFill>
                  <a:schemeClr val="tx1"/>
                </a:solidFill>
                <a:latin typeface="Times New Roman" panose="02020603050405020304" pitchFamily="18" charset="0"/>
                <a:cs typeface="Times New Roman" panose="02020603050405020304" pitchFamily="18" charset="0"/>
              </a:rPr>
              <a:t>–	создание возможностей для обсуждения с родителями (законными представителями) детей вопросов, связанных с реализацией программы.</a:t>
            </a:r>
          </a:p>
          <a:p>
            <a:pPr marL="0" indent="0">
              <a:buNone/>
            </a:pPr>
            <a:r>
              <a:rPr lang="ru-RU" sz="1400" dirty="0">
                <a:solidFill>
                  <a:schemeClr val="tx1"/>
                </a:solidFill>
                <a:latin typeface="Times New Roman" panose="02020603050405020304" pitchFamily="18" charset="0"/>
                <a:cs typeface="Times New Roman" panose="02020603050405020304" pitchFamily="18" charset="0"/>
              </a:rPr>
              <a:t>Формат взаимодействия с родителями должен заключаться в следующем: родители и воспитатели не «заказчик» и «исполнитель», а коллеги и партнеры, у которых общая задача — воспитание ребенка, при этом воспитатель, как профессионал, занимает экспертную позицию, а родитель прислушивается к мнению воспитателя и содействует ему по мере сил. </a:t>
            </a:r>
            <a:endParaRPr lang="ru-RU" sz="1400" dirty="0">
              <a:solidFill>
                <a:schemeClr val="tx1"/>
              </a:solidFill>
              <a:latin typeface="Times New Roman" panose="02020603050405020304" pitchFamily="18" charset="0"/>
              <a:cs typeface="Times New Roman" panose="02020603050405020304" pitchFamily="18" charset="0"/>
            </a:endParaRPr>
          </a:p>
        </p:txBody>
      </p:sp>
      <p:sp>
        <p:nvSpPr>
          <p:cNvPr id="3" name="Заголовок 2"/>
          <p:cNvSpPr>
            <a:spLocks noGrp="1"/>
          </p:cNvSpPr>
          <p:nvPr>
            <p:ph type="title"/>
          </p:nvPr>
        </p:nvSpPr>
        <p:spPr>
          <a:xfrm>
            <a:off x="395536" y="332656"/>
            <a:ext cx="8229600" cy="1252728"/>
          </a:xfrm>
        </p:spPr>
        <p:txBody>
          <a:bodyPr>
            <a:normAutofit/>
          </a:bodyPr>
          <a:lstStyle/>
          <a:p>
            <a:r>
              <a:rPr lang="ru-RU" sz="2800" dirty="0">
                <a:solidFill>
                  <a:srgbClr val="FFFF00"/>
                </a:solidFill>
              </a:rPr>
              <a:t>Особенности взаимодействия педагогического коллектива с семьями обучающихся</a:t>
            </a:r>
            <a:endParaRPr lang="ru-RU" sz="2800" dirty="0">
              <a:solidFill>
                <a:srgbClr val="FFFF00"/>
              </a:solidFill>
            </a:endParaRPr>
          </a:p>
        </p:txBody>
      </p:sp>
    </p:spTree>
    <p:extLst>
      <p:ext uri="{BB962C8B-B14F-4D97-AF65-F5344CB8AC3E}">
        <p14:creationId xmlns:p14="http://schemas.microsoft.com/office/powerpoint/2010/main" val="353131600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467544" y="1556792"/>
            <a:ext cx="8208912" cy="5040560"/>
          </a:xfrm>
        </p:spPr>
        <p:txBody>
          <a:bodyPr>
            <a:normAutofit fontScale="77500" lnSpcReduction="20000"/>
          </a:bodyPr>
          <a:lstStyle/>
          <a:p>
            <a:pPr marL="0" indent="0">
              <a:buNone/>
            </a:pPr>
            <a:r>
              <a:rPr lang="ru-RU" sz="1700" b="1" dirty="0">
                <a:solidFill>
                  <a:schemeClr val="tx1"/>
                </a:solidFill>
                <a:latin typeface="Times New Roman" panose="02020603050405020304" pitchFamily="18" charset="0"/>
                <a:cs typeface="Times New Roman" panose="02020603050405020304" pitchFamily="18" charset="0"/>
              </a:rPr>
              <a:t>Материально-технические</a:t>
            </a:r>
            <a:r>
              <a:rPr lang="ru-RU" sz="1700" dirty="0">
                <a:solidFill>
                  <a:schemeClr val="tx1"/>
                </a:solidFill>
                <a:latin typeface="Times New Roman" panose="02020603050405020304" pitchFamily="18" charset="0"/>
                <a:cs typeface="Times New Roman" panose="02020603050405020304" pitchFamily="18" charset="0"/>
              </a:rPr>
              <a:t> </a:t>
            </a:r>
            <a:endParaRPr lang="ru-RU" sz="1700" dirty="0" smtClean="0">
              <a:solidFill>
                <a:schemeClr val="tx1"/>
              </a:solidFill>
              <a:latin typeface="Times New Roman" panose="02020603050405020304" pitchFamily="18" charset="0"/>
              <a:cs typeface="Times New Roman" panose="02020603050405020304" pitchFamily="18" charset="0"/>
            </a:endParaRPr>
          </a:p>
          <a:p>
            <a:pPr marL="0" indent="0">
              <a:buNone/>
            </a:pPr>
            <a:r>
              <a:rPr lang="ru-RU" sz="1700" dirty="0">
                <a:solidFill>
                  <a:schemeClr val="tx1"/>
                </a:solidFill>
                <a:latin typeface="Times New Roman" panose="02020603050405020304" pitchFamily="18" charset="0"/>
                <a:cs typeface="Times New Roman" panose="02020603050405020304" pitchFamily="18" charset="0"/>
              </a:rPr>
              <a:t>В МБДОУ «Детский сад №117» созданы материально-технические условия, обеспечивающие:</a:t>
            </a:r>
          </a:p>
          <a:p>
            <a:pPr marL="0" indent="0">
              <a:buNone/>
            </a:pPr>
            <a:r>
              <a:rPr lang="ru-RU" sz="1700" dirty="0" smtClean="0">
                <a:solidFill>
                  <a:schemeClr val="tx1"/>
                </a:solidFill>
                <a:latin typeface="Times New Roman" panose="02020603050405020304" pitchFamily="18" charset="0"/>
                <a:cs typeface="Times New Roman" panose="02020603050405020304" pitchFamily="18" charset="0"/>
              </a:rPr>
              <a:t>1</a:t>
            </a:r>
            <a:r>
              <a:rPr lang="ru-RU" sz="1700" dirty="0">
                <a:solidFill>
                  <a:schemeClr val="tx1"/>
                </a:solidFill>
                <a:latin typeface="Times New Roman" panose="02020603050405020304" pitchFamily="18" charset="0"/>
                <a:cs typeface="Times New Roman" panose="02020603050405020304" pitchFamily="18" charset="0"/>
              </a:rPr>
              <a:t>) возможность достижения обучающимися планируемых результатов освоения Федеральной программы;</a:t>
            </a:r>
          </a:p>
          <a:p>
            <a:pPr marL="0" indent="0">
              <a:buNone/>
            </a:pPr>
            <a:r>
              <a:rPr lang="ru-RU" sz="1700" dirty="0" smtClean="0">
                <a:solidFill>
                  <a:schemeClr val="tx1"/>
                </a:solidFill>
                <a:latin typeface="Times New Roman" panose="02020603050405020304" pitchFamily="18" charset="0"/>
                <a:cs typeface="Times New Roman" panose="02020603050405020304" pitchFamily="18" charset="0"/>
              </a:rPr>
              <a:t>2</a:t>
            </a:r>
            <a:r>
              <a:rPr lang="ru-RU" sz="1700" dirty="0">
                <a:solidFill>
                  <a:schemeClr val="tx1"/>
                </a:solidFill>
                <a:latin typeface="Times New Roman" panose="02020603050405020304" pitchFamily="18" charset="0"/>
                <a:cs typeface="Times New Roman" panose="02020603050405020304" pitchFamily="18" charset="0"/>
              </a:rPr>
              <a:t>) выполнение МБДОУ требований санитарно-эпидемиологических правил и гигиенических нормативов, содержащихся в СП 2.4.3648-20, СанПиН 2.3/2.4.3590-20 "Санитарно-эпидемиологические требования к организации общественного питания населения", утверждённых постановлением Главного государственного санитарного врача Российской Федерации от 27 октября 2020 г. № 32 (зарегистрировано Министерством юстиции Российской Федерации 11 ноября 2020 г., регистрационный № 60833), действующим до 1 января 2027 года (далее - СанПиН 2.3/2.4.3590-20), СанПиН 1.2.3685-21:</a:t>
            </a:r>
          </a:p>
          <a:p>
            <a:pPr marL="0" lvl="0" indent="0">
              <a:buNone/>
            </a:pPr>
            <a:r>
              <a:rPr lang="ru-RU" sz="1700" dirty="0" smtClean="0">
                <a:solidFill>
                  <a:schemeClr val="tx1"/>
                </a:solidFill>
                <a:latin typeface="Times New Roman" panose="02020603050405020304" pitchFamily="18" charset="0"/>
                <a:cs typeface="Times New Roman" panose="02020603050405020304" pitchFamily="18" charset="0"/>
              </a:rPr>
              <a:t>К </a:t>
            </a:r>
            <a:r>
              <a:rPr lang="ru-RU" sz="1700" dirty="0">
                <a:solidFill>
                  <a:schemeClr val="tx1"/>
                </a:solidFill>
                <a:latin typeface="Times New Roman" panose="02020603050405020304" pitchFamily="18" charset="0"/>
                <a:cs typeface="Times New Roman" panose="02020603050405020304" pitchFamily="18" charset="0"/>
              </a:rPr>
              <a:t>условиям размещения организаций, осуществляющих образовательную деятельность;</a:t>
            </a:r>
          </a:p>
          <a:p>
            <a:pPr marL="0" lvl="0" indent="0">
              <a:buNone/>
            </a:pPr>
            <a:r>
              <a:rPr lang="ru-RU" sz="1700" dirty="0" smtClean="0">
                <a:solidFill>
                  <a:schemeClr val="tx1"/>
                </a:solidFill>
                <a:latin typeface="Times New Roman" panose="02020603050405020304" pitchFamily="18" charset="0"/>
                <a:cs typeface="Times New Roman" panose="02020603050405020304" pitchFamily="18" charset="0"/>
              </a:rPr>
              <a:t>- оборудованию </a:t>
            </a:r>
            <a:r>
              <a:rPr lang="ru-RU" sz="1700" dirty="0">
                <a:solidFill>
                  <a:schemeClr val="tx1"/>
                </a:solidFill>
                <a:latin typeface="Times New Roman" panose="02020603050405020304" pitchFamily="18" charset="0"/>
                <a:cs typeface="Times New Roman" panose="02020603050405020304" pitchFamily="18" charset="0"/>
              </a:rPr>
              <a:t>и содержанию территории;</a:t>
            </a:r>
          </a:p>
          <a:p>
            <a:pPr marL="0" lvl="0" indent="0">
              <a:buNone/>
            </a:pPr>
            <a:r>
              <a:rPr lang="ru-RU" sz="1700" dirty="0" smtClean="0">
                <a:solidFill>
                  <a:schemeClr val="tx1"/>
                </a:solidFill>
                <a:latin typeface="Times New Roman" panose="02020603050405020304" pitchFamily="18" charset="0"/>
                <a:cs typeface="Times New Roman" panose="02020603050405020304" pitchFamily="18" charset="0"/>
              </a:rPr>
              <a:t>- помещениям</a:t>
            </a:r>
            <a:r>
              <a:rPr lang="ru-RU" sz="1700" dirty="0">
                <a:solidFill>
                  <a:schemeClr val="tx1"/>
                </a:solidFill>
                <a:latin typeface="Times New Roman" panose="02020603050405020304" pitchFamily="18" charset="0"/>
                <a:cs typeface="Times New Roman" panose="02020603050405020304" pitchFamily="18" charset="0"/>
              </a:rPr>
              <a:t>, их оборудованию и содержанию;</a:t>
            </a:r>
          </a:p>
          <a:p>
            <a:pPr marL="0" lvl="0" indent="0">
              <a:buNone/>
            </a:pPr>
            <a:r>
              <a:rPr lang="ru-RU" sz="1700" dirty="0" smtClean="0">
                <a:solidFill>
                  <a:schemeClr val="tx1"/>
                </a:solidFill>
                <a:latin typeface="Times New Roman" panose="02020603050405020304" pitchFamily="18" charset="0"/>
                <a:cs typeface="Times New Roman" panose="02020603050405020304" pitchFamily="18" charset="0"/>
              </a:rPr>
              <a:t>- естественному </a:t>
            </a:r>
            <a:r>
              <a:rPr lang="ru-RU" sz="1700" dirty="0">
                <a:solidFill>
                  <a:schemeClr val="tx1"/>
                </a:solidFill>
                <a:latin typeface="Times New Roman" panose="02020603050405020304" pitchFamily="18" charset="0"/>
                <a:cs typeface="Times New Roman" panose="02020603050405020304" pitchFamily="18" charset="0"/>
              </a:rPr>
              <a:t>и искусственному освещению помещений;</a:t>
            </a:r>
          </a:p>
          <a:p>
            <a:pPr marL="0" lvl="0" indent="0">
              <a:buNone/>
            </a:pPr>
            <a:r>
              <a:rPr lang="ru-RU" sz="1700" dirty="0" smtClean="0">
                <a:solidFill>
                  <a:schemeClr val="tx1"/>
                </a:solidFill>
                <a:latin typeface="Times New Roman" panose="02020603050405020304" pitchFamily="18" charset="0"/>
                <a:cs typeface="Times New Roman" panose="02020603050405020304" pitchFamily="18" charset="0"/>
              </a:rPr>
              <a:t>- отоплению </a:t>
            </a:r>
            <a:r>
              <a:rPr lang="ru-RU" sz="1700" dirty="0">
                <a:solidFill>
                  <a:schemeClr val="tx1"/>
                </a:solidFill>
                <a:latin typeface="Times New Roman" panose="02020603050405020304" pitchFamily="18" charset="0"/>
                <a:cs typeface="Times New Roman" panose="02020603050405020304" pitchFamily="18" charset="0"/>
              </a:rPr>
              <a:t>и вентиляции;</a:t>
            </a:r>
          </a:p>
          <a:p>
            <a:pPr marL="0" lvl="0" indent="0">
              <a:buNone/>
            </a:pPr>
            <a:r>
              <a:rPr lang="ru-RU" sz="1700" dirty="0" smtClean="0">
                <a:solidFill>
                  <a:schemeClr val="tx1"/>
                </a:solidFill>
                <a:latin typeface="Times New Roman" panose="02020603050405020304" pitchFamily="18" charset="0"/>
                <a:cs typeface="Times New Roman" panose="02020603050405020304" pitchFamily="18" charset="0"/>
              </a:rPr>
              <a:t>- водоснабжению </a:t>
            </a:r>
            <a:r>
              <a:rPr lang="ru-RU" sz="1700" dirty="0">
                <a:solidFill>
                  <a:schemeClr val="tx1"/>
                </a:solidFill>
                <a:latin typeface="Times New Roman" panose="02020603050405020304" pitchFamily="18" charset="0"/>
                <a:cs typeface="Times New Roman" panose="02020603050405020304" pitchFamily="18" charset="0"/>
              </a:rPr>
              <a:t>и канализации;</a:t>
            </a:r>
          </a:p>
          <a:p>
            <a:pPr marL="0" lvl="0" indent="0">
              <a:buNone/>
            </a:pPr>
            <a:r>
              <a:rPr lang="ru-RU" sz="1700" dirty="0" smtClean="0">
                <a:solidFill>
                  <a:schemeClr val="tx1"/>
                </a:solidFill>
                <a:latin typeface="Times New Roman" panose="02020603050405020304" pitchFamily="18" charset="0"/>
                <a:cs typeface="Times New Roman" panose="02020603050405020304" pitchFamily="18" charset="0"/>
              </a:rPr>
              <a:t>- организации </a:t>
            </a:r>
            <a:r>
              <a:rPr lang="ru-RU" sz="1700" dirty="0">
                <a:solidFill>
                  <a:schemeClr val="tx1"/>
                </a:solidFill>
                <a:latin typeface="Times New Roman" panose="02020603050405020304" pitchFamily="18" charset="0"/>
                <a:cs typeface="Times New Roman" panose="02020603050405020304" pitchFamily="18" charset="0"/>
              </a:rPr>
              <a:t>питания;</a:t>
            </a:r>
          </a:p>
          <a:p>
            <a:pPr marL="0" lvl="0" indent="0">
              <a:buNone/>
            </a:pPr>
            <a:r>
              <a:rPr lang="ru-RU" sz="1700" dirty="0" smtClean="0">
                <a:solidFill>
                  <a:schemeClr val="tx1"/>
                </a:solidFill>
                <a:latin typeface="Times New Roman" panose="02020603050405020304" pitchFamily="18" charset="0"/>
                <a:cs typeface="Times New Roman" panose="02020603050405020304" pitchFamily="18" charset="0"/>
              </a:rPr>
              <a:t>- медицинскому </a:t>
            </a:r>
            <a:r>
              <a:rPr lang="ru-RU" sz="1700" dirty="0">
                <a:solidFill>
                  <a:schemeClr val="tx1"/>
                </a:solidFill>
                <a:latin typeface="Times New Roman" panose="02020603050405020304" pitchFamily="18" charset="0"/>
                <a:cs typeface="Times New Roman" panose="02020603050405020304" pitchFamily="18" charset="0"/>
              </a:rPr>
              <a:t>обеспечению;</a:t>
            </a:r>
          </a:p>
          <a:p>
            <a:pPr marL="0" lvl="0" indent="0">
              <a:buNone/>
            </a:pPr>
            <a:r>
              <a:rPr lang="ru-RU" sz="1700" dirty="0" smtClean="0">
                <a:solidFill>
                  <a:schemeClr val="tx1"/>
                </a:solidFill>
                <a:latin typeface="Times New Roman" panose="02020603050405020304" pitchFamily="18" charset="0"/>
                <a:cs typeface="Times New Roman" panose="02020603050405020304" pitchFamily="18" charset="0"/>
              </a:rPr>
              <a:t>- приему </a:t>
            </a:r>
            <a:r>
              <a:rPr lang="ru-RU" sz="1700" dirty="0">
                <a:solidFill>
                  <a:schemeClr val="tx1"/>
                </a:solidFill>
                <a:latin typeface="Times New Roman" panose="02020603050405020304" pitchFamily="18" charset="0"/>
                <a:cs typeface="Times New Roman" panose="02020603050405020304" pitchFamily="18" charset="0"/>
              </a:rPr>
              <a:t>детей в организации, осуществляющих образовательную деятельность;</a:t>
            </a:r>
          </a:p>
          <a:p>
            <a:pPr marL="0" lvl="0" indent="0">
              <a:buNone/>
            </a:pPr>
            <a:r>
              <a:rPr lang="ru-RU" sz="1700" dirty="0" smtClean="0">
                <a:solidFill>
                  <a:schemeClr val="tx1"/>
                </a:solidFill>
                <a:latin typeface="Times New Roman" panose="02020603050405020304" pitchFamily="18" charset="0"/>
                <a:cs typeface="Times New Roman" panose="02020603050405020304" pitchFamily="18" charset="0"/>
              </a:rPr>
              <a:t>- организации </a:t>
            </a:r>
            <a:r>
              <a:rPr lang="ru-RU" sz="1700" dirty="0">
                <a:solidFill>
                  <a:schemeClr val="tx1"/>
                </a:solidFill>
                <a:latin typeface="Times New Roman" panose="02020603050405020304" pitchFamily="18" charset="0"/>
                <a:cs typeface="Times New Roman" panose="02020603050405020304" pitchFamily="18" charset="0"/>
              </a:rPr>
              <a:t>режима дня;</a:t>
            </a:r>
          </a:p>
          <a:p>
            <a:pPr marL="0" lvl="0" indent="0">
              <a:buNone/>
            </a:pPr>
            <a:r>
              <a:rPr lang="ru-RU" sz="1700" dirty="0" smtClean="0">
                <a:solidFill>
                  <a:schemeClr val="tx1"/>
                </a:solidFill>
                <a:latin typeface="Times New Roman" panose="02020603050405020304" pitchFamily="18" charset="0"/>
                <a:cs typeface="Times New Roman" panose="02020603050405020304" pitchFamily="18" charset="0"/>
              </a:rPr>
              <a:t>- организации </a:t>
            </a:r>
            <a:r>
              <a:rPr lang="ru-RU" sz="1700" dirty="0">
                <a:solidFill>
                  <a:schemeClr val="tx1"/>
                </a:solidFill>
                <a:latin typeface="Times New Roman" panose="02020603050405020304" pitchFamily="18" charset="0"/>
                <a:cs typeface="Times New Roman" panose="02020603050405020304" pitchFamily="18" charset="0"/>
              </a:rPr>
              <a:t>физического воспитания;</a:t>
            </a:r>
          </a:p>
          <a:p>
            <a:pPr marL="0" lvl="0" indent="0">
              <a:buNone/>
            </a:pPr>
            <a:r>
              <a:rPr lang="ru-RU" sz="1700" dirty="0" smtClean="0">
                <a:solidFill>
                  <a:schemeClr val="tx1"/>
                </a:solidFill>
                <a:latin typeface="Times New Roman" panose="02020603050405020304" pitchFamily="18" charset="0"/>
                <a:cs typeface="Times New Roman" panose="02020603050405020304" pitchFamily="18" charset="0"/>
              </a:rPr>
              <a:t>- личной </a:t>
            </a:r>
            <a:r>
              <a:rPr lang="ru-RU" sz="1700" dirty="0">
                <a:solidFill>
                  <a:schemeClr val="tx1"/>
                </a:solidFill>
                <a:latin typeface="Times New Roman" panose="02020603050405020304" pitchFamily="18" charset="0"/>
                <a:cs typeface="Times New Roman" panose="02020603050405020304" pitchFamily="18" charset="0"/>
              </a:rPr>
              <a:t>гигиене персонала;</a:t>
            </a:r>
          </a:p>
          <a:p>
            <a:pPr marL="0" indent="0">
              <a:buNone/>
            </a:pPr>
            <a:r>
              <a:rPr lang="ru-RU" sz="1700" dirty="0" smtClean="0">
                <a:solidFill>
                  <a:schemeClr val="tx1"/>
                </a:solidFill>
                <a:latin typeface="Times New Roman" panose="02020603050405020304" pitchFamily="18" charset="0"/>
                <a:cs typeface="Times New Roman" panose="02020603050405020304" pitchFamily="18" charset="0"/>
              </a:rPr>
              <a:t>3</a:t>
            </a:r>
            <a:r>
              <a:rPr lang="ru-RU" sz="1700" dirty="0">
                <a:solidFill>
                  <a:schemeClr val="tx1"/>
                </a:solidFill>
                <a:latin typeface="Times New Roman" panose="02020603050405020304" pitchFamily="18" charset="0"/>
                <a:cs typeface="Times New Roman" panose="02020603050405020304" pitchFamily="18" charset="0"/>
              </a:rPr>
              <a:t>) выполнение МБДОУ «Детский сад №117»  требований пожарной безопасности и электробезопасности;</a:t>
            </a:r>
          </a:p>
          <a:p>
            <a:pPr marL="0" indent="0">
              <a:buNone/>
            </a:pPr>
            <a:r>
              <a:rPr lang="ru-RU" sz="1700" dirty="0">
                <a:solidFill>
                  <a:schemeClr val="tx1"/>
                </a:solidFill>
                <a:latin typeface="Times New Roman" panose="02020603050405020304" pitchFamily="18" charset="0"/>
                <a:cs typeface="Times New Roman" panose="02020603050405020304" pitchFamily="18" charset="0"/>
              </a:rPr>
              <a:t>4) выполнение </a:t>
            </a:r>
            <a:r>
              <a:rPr lang="ru-RU" sz="1700" dirty="0" err="1">
                <a:solidFill>
                  <a:schemeClr val="tx1"/>
                </a:solidFill>
                <a:latin typeface="Times New Roman" panose="02020603050405020304" pitchFamily="18" charset="0"/>
                <a:cs typeface="Times New Roman" panose="02020603050405020304" pitchFamily="18" charset="0"/>
              </a:rPr>
              <a:t>МБДОУ«Детский</a:t>
            </a:r>
            <a:r>
              <a:rPr lang="ru-RU" sz="1700" dirty="0">
                <a:solidFill>
                  <a:schemeClr val="tx1"/>
                </a:solidFill>
                <a:latin typeface="Times New Roman" panose="02020603050405020304" pitchFamily="18" charset="0"/>
                <a:cs typeface="Times New Roman" panose="02020603050405020304" pitchFamily="18" charset="0"/>
              </a:rPr>
              <a:t> сад №117»  требований по охране здоровья обучающихся и охране труда работников </a:t>
            </a:r>
            <a:r>
              <a:rPr lang="ru-RU" sz="1700" dirty="0" err="1">
                <a:solidFill>
                  <a:schemeClr val="tx1"/>
                </a:solidFill>
                <a:latin typeface="Times New Roman" panose="02020603050405020304" pitchFamily="18" charset="0"/>
                <a:cs typeface="Times New Roman" panose="02020603050405020304" pitchFamily="18" charset="0"/>
              </a:rPr>
              <a:t>МБДОУ«Детский</a:t>
            </a:r>
            <a:r>
              <a:rPr lang="ru-RU" sz="1700" dirty="0">
                <a:solidFill>
                  <a:schemeClr val="tx1"/>
                </a:solidFill>
                <a:latin typeface="Times New Roman" panose="02020603050405020304" pitchFamily="18" charset="0"/>
                <a:cs typeface="Times New Roman" panose="02020603050405020304" pitchFamily="18" charset="0"/>
              </a:rPr>
              <a:t> сад №117»;</a:t>
            </a:r>
          </a:p>
          <a:p>
            <a:pPr marL="0" indent="0">
              <a:buNone/>
            </a:pPr>
            <a:r>
              <a:rPr lang="ru-RU" sz="1700" dirty="0">
                <a:solidFill>
                  <a:schemeClr val="tx1"/>
                </a:solidFill>
                <a:latin typeface="Times New Roman" panose="02020603050405020304" pitchFamily="18" charset="0"/>
                <a:cs typeface="Times New Roman" panose="02020603050405020304" pitchFamily="18" charset="0"/>
              </a:rPr>
              <a:t>5) возможность для беспрепятственного доступа обучающихся с ОВЗ, в том числе детей-инвалидов к объектам инфраструктуры </a:t>
            </a:r>
            <a:r>
              <a:rPr lang="ru-RU" sz="1700" dirty="0" err="1">
                <a:solidFill>
                  <a:schemeClr val="tx1"/>
                </a:solidFill>
                <a:latin typeface="Times New Roman" panose="02020603050405020304" pitchFamily="18" charset="0"/>
                <a:cs typeface="Times New Roman" panose="02020603050405020304" pitchFamily="18" charset="0"/>
              </a:rPr>
              <a:t>МБДОУ«Детский</a:t>
            </a:r>
            <a:r>
              <a:rPr lang="ru-RU" sz="1700" dirty="0">
                <a:solidFill>
                  <a:schemeClr val="tx1"/>
                </a:solidFill>
                <a:latin typeface="Times New Roman" panose="02020603050405020304" pitchFamily="18" charset="0"/>
                <a:cs typeface="Times New Roman" panose="02020603050405020304" pitchFamily="18" charset="0"/>
              </a:rPr>
              <a:t> сад №117».</a:t>
            </a:r>
          </a:p>
          <a:p>
            <a:pPr marL="0" indent="0">
              <a:buNone/>
            </a:pPr>
            <a:endParaRPr lang="ru-RU" sz="1600" dirty="0" smtClean="0">
              <a:solidFill>
                <a:schemeClr val="tx1"/>
              </a:solidFill>
            </a:endParaRPr>
          </a:p>
        </p:txBody>
      </p:sp>
      <p:sp>
        <p:nvSpPr>
          <p:cNvPr id="3" name="Заголовок 2"/>
          <p:cNvSpPr>
            <a:spLocks noGrp="1"/>
          </p:cNvSpPr>
          <p:nvPr>
            <p:ph type="title"/>
          </p:nvPr>
        </p:nvSpPr>
        <p:spPr/>
        <p:txBody>
          <a:bodyPr/>
          <a:lstStyle/>
          <a:p>
            <a:r>
              <a:rPr lang="ru-RU" dirty="0">
                <a:solidFill>
                  <a:srgbClr val="FFFF00"/>
                </a:solidFill>
              </a:rPr>
              <a:t>Условия реализации программы</a:t>
            </a:r>
          </a:p>
        </p:txBody>
      </p:sp>
    </p:spTree>
    <p:extLst>
      <p:ext uri="{BB962C8B-B14F-4D97-AF65-F5344CB8AC3E}">
        <p14:creationId xmlns:p14="http://schemas.microsoft.com/office/powerpoint/2010/main" val="180858557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395536" y="1412776"/>
            <a:ext cx="8496944" cy="4968552"/>
          </a:xfrm>
        </p:spPr>
        <p:txBody>
          <a:bodyPr>
            <a:normAutofit fontScale="92500" lnSpcReduction="20000"/>
          </a:bodyPr>
          <a:lstStyle/>
          <a:p>
            <a:pPr marL="0" indent="0">
              <a:buNone/>
            </a:pPr>
            <a:endParaRPr lang="ru-RU" sz="1400" b="1" i="1" dirty="0" smtClean="0">
              <a:solidFill>
                <a:schemeClr val="tx1"/>
              </a:solidFill>
              <a:latin typeface="Times New Roman" panose="02020603050405020304" pitchFamily="18" charset="0"/>
              <a:cs typeface="Times New Roman" panose="02020603050405020304" pitchFamily="18" charset="0"/>
            </a:endParaRPr>
          </a:p>
          <a:p>
            <a:pPr marL="0" indent="0">
              <a:buNone/>
            </a:pPr>
            <a:r>
              <a:rPr lang="ru-RU" sz="1500" b="1" i="1" dirty="0" err="1" smtClean="0">
                <a:solidFill>
                  <a:schemeClr val="tx1"/>
                </a:solidFill>
                <a:latin typeface="Times New Roman" panose="02020603050405020304" pitchFamily="18" charset="0"/>
                <a:cs typeface="Times New Roman" panose="02020603050405020304" pitchFamily="18" charset="0"/>
              </a:rPr>
              <a:t>Психолого</a:t>
            </a:r>
            <a:r>
              <a:rPr lang="ru-RU" sz="1500" b="1" i="1" dirty="0" smtClean="0">
                <a:solidFill>
                  <a:schemeClr val="tx1"/>
                </a:solidFill>
                <a:latin typeface="Times New Roman" panose="02020603050405020304" pitchFamily="18" charset="0"/>
                <a:cs typeface="Times New Roman" panose="02020603050405020304" pitchFamily="18" charset="0"/>
              </a:rPr>
              <a:t> </a:t>
            </a:r>
            <a:r>
              <a:rPr lang="ru-RU" sz="1500" b="1" i="1" dirty="0">
                <a:solidFill>
                  <a:schemeClr val="tx1"/>
                </a:solidFill>
                <a:latin typeface="Times New Roman" panose="02020603050405020304" pitchFamily="18" charset="0"/>
                <a:cs typeface="Times New Roman" panose="02020603050405020304" pitchFamily="18" charset="0"/>
              </a:rPr>
              <a:t>– педагогические</a:t>
            </a:r>
            <a:r>
              <a:rPr lang="ru-RU" sz="1500" b="1" i="1" dirty="0" smtClean="0">
                <a:solidFill>
                  <a:schemeClr val="tx1"/>
                </a:solidFill>
                <a:latin typeface="Times New Roman" panose="02020603050405020304" pitchFamily="18" charset="0"/>
                <a:cs typeface="Times New Roman" panose="02020603050405020304" pitchFamily="18" charset="0"/>
              </a:rPr>
              <a:t>:</a:t>
            </a:r>
          </a:p>
          <a:p>
            <a:pPr>
              <a:buFontTx/>
              <a:buChar char="-"/>
            </a:pPr>
            <a:r>
              <a:rPr lang="ru-RU" sz="1500" dirty="0" smtClean="0">
                <a:solidFill>
                  <a:schemeClr val="tx1"/>
                </a:solidFill>
                <a:latin typeface="Times New Roman" panose="02020603050405020304" pitchFamily="18" charset="0"/>
                <a:cs typeface="Times New Roman" panose="02020603050405020304" pitchFamily="18" charset="0"/>
              </a:rPr>
              <a:t>Признание </a:t>
            </a:r>
            <a:r>
              <a:rPr lang="ru-RU" sz="1500" dirty="0">
                <a:solidFill>
                  <a:schemeClr val="tx1"/>
                </a:solidFill>
                <a:latin typeface="Times New Roman" panose="02020603050405020304" pitchFamily="18" charset="0"/>
                <a:cs typeface="Times New Roman" panose="02020603050405020304" pitchFamily="18" charset="0"/>
              </a:rPr>
              <a:t>детства как уникального периода в становлении </a:t>
            </a:r>
            <a:r>
              <a:rPr lang="ru-RU" sz="1500" dirty="0" smtClean="0">
                <a:solidFill>
                  <a:schemeClr val="tx1"/>
                </a:solidFill>
                <a:latin typeface="Times New Roman" panose="02020603050405020304" pitchFamily="18" charset="0"/>
                <a:cs typeface="Times New Roman" panose="02020603050405020304" pitchFamily="18" charset="0"/>
              </a:rPr>
              <a:t>человека</a:t>
            </a:r>
          </a:p>
          <a:p>
            <a:pPr>
              <a:buFontTx/>
              <a:buChar char="-"/>
            </a:pPr>
            <a:r>
              <a:rPr lang="ru-RU" sz="1500" dirty="0">
                <a:solidFill>
                  <a:schemeClr val="tx1"/>
                </a:solidFill>
                <a:latin typeface="Times New Roman" panose="02020603050405020304" pitchFamily="18" charset="0"/>
                <a:cs typeface="Times New Roman" panose="02020603050405020304" pitchFamily="18" charset="0"/>
              </a:rPr>
              <a:t>Решение образовательных задач с использованием как новых форм организации процесса </a:t>
            </a:r>
            <a:r>
              <a:rPr lang="ru-RU" sz="1500" dirty="0" smtClean="0">
                <a:solidFill>
                  <a:schemeClr val="tx1"/>
                </a:solidFill>
                <a:latin typeface="Times New Roman" panose="02020603050405020304" pitchFamily="18" charset="0"/>
                <a:cs typeface="Times New Roman" panose="02020603050405020304" pitchFamily="18" charset="0"/>
              </a:rPr>
              <a:t>образования</a:t>
            </a:r>
          </a:p>
          <a:p>
            <a:pPr>
              <a:buFontTx/>
              <a:buChar char="-"/>
            </a:pPr>
            <a:r>
              <a:rPr lang="ru-RU" sz="1500" dirty="0">
                <a:solidFill>
                  <a:schemeClr val="tx1"/>
                </a:solidFill>
                <a:latin typeface="Times New Roman" panose="02020603050405020304" pitchFamily="18" charset="0"/>
                <a:cs typeface="Times New Roman" panose="02020603050405020304" pitchFamily="18" charset="0"/>
              </a:rPr>
              <a:t>Обеспечение преемственности содержания и форм организации образовательного процесса в МБДОУ, в том числе дошкольного и начального общего уровней </a:t>
            </a:r>
            <a:r>
              <a:rPr lang="ru-RU" sz="1500" dirty="0" smtClean="0">
                <a:solidFill>
                  <a:schemeClr val="tx1"/>
                </a:solidFill>
                <a:latin typeface="Times New Roman" panose="02020603050405020304" pitchFamily="18" charset="0"/>
                <a:cs typeface="Times New Roman" panose="02020603050405020304" pitchFamily="18" charset="0"/>
              </a:rPr>
              <a:t>образования</a:t>
            </a:r>
          </a:p>
          <a:p>
            <a:pPr>
              <a:buFontTx/>
              <a:buChar char="-"/>
            </a:pPr>
            <a:r>
              <a:rPr lang="ru-RU" sz="1500" dirty="0">
                <a:solidFill>
                  <a:schemeClr val="tx1"/>
                </a:solidFill>
                <a:latin typeface="Times New Roman" panose="02020603050405020304" pitchFamily="18" charset="0"/>
                <a:cs typeface="Times New Roman" panose="02020603050405020304" pitchFamily="18" charset="0"/>
              </a:rPr>
              <a:t>Учёт специфики возрастного и индивидуального психофизического развития </a:t>
            </a:r>
            <a:r>
              <a:rPr lang="ru-RU" sz="1500" dirty="0" smtClean="0">
                <a:solidFill>
                  <a:schemeClr val="tx1"/>
                </a:solidFill>
                <a:latin typeface="Times New Roman" panose="02020603050405020304" pitchFamily="18" charset="0"/>
                <a:cs typeface="Times New Roman" panose="02020603050405020304" pitchFamily="18" charset="0"/>
              </a:rPr>
              <a:t>обучающихся</a:t>
            </a:r>
          </a:p>
          <a:p>
            <a:pPr>
              <a:buFontTx/>
              <a:buChar char="-"/>
            </a:pPr>
            <a:r>
              <a:rPr lang="ru-RU" sz="1500" dirty="0">
                <a:solidFill>
                  <a:schemeClr val="tx1"/>
                </a:solidFill>
                <a:latin typeface="Times New Roman" panose="02020603050405020304" pitchFamily="18" charset="0"/>
                <a:cs typeface="Times New Roman" panose="02020603050405020304" pitchFamily="18" charset="0"/>
              </a:rPr>
              <a:t>Создание развивающей и эмоционально комфортной для ребёнка образовательной </a:t>
            </a:r>
            <a:r>
              <a:rPr lang="ru-RU" sz="1500" dirty="0" smtClean="0">
                <a:solidFill>
                  <a:schemeClr val="tx1"/>
                </a:solidFill>
                <a:latin typeface="Times New Roman" panose="02020603050405020304" pitchFamily="18" charset="0"/>
                <a:cs typeface="Times New Roman" panose="02020603050405020304" pitchFamily="18" charset="0"/>
              </a:rPr>
              <a:t>среды</a:t>
            </a:r>
          </a:p>
          <a:p>
            <a:pPr>
              <a:buFontTx/>
              <a:buChar char="-"/>
            </a:pPr>
            <a:r>
              <a:rPr lang="ru-RU" sz="1500" dirty="0">
                <a:solidFill>
                  <a:schemeClr val="tx1"/>
                </a:solidFill>
                <a:latin typeface="Times New Roman" panose="02020603050405020304" pitchFamily="18" charset="0"/>
                <a:cs typeface="Times New Roman" panose="02020603050405020304" pitchFamily="18" charset="0"/>
              </a:rPr>
              <a:t>Построение образовательной деятельности на основе взаимодействия взрослых с </a:t>
            </a:r>
            <a:r>
              <a:rPr lang="ru-RU" sz="1500" dirty="0" smtClean="0">
                <a:solidFill>
                  <a:schemeClr val="tx1"/>
                </a:solidFill>
                <a:latin typeface="Times New Roman" panose="02020603050405020304" pitchFamily="18" charset="0"/>
                <a:cs typeface="Times New Roman" panose="02020603050405020304" pitchFamily="18" charset="0"/>
              </a:rPr>
              <a:t>детьми</a:t>
            </a:r>
          </a:p>
          <a:p>
            <a:pPr>
              <a:buFontTx/>
              <a:buChar char="-"/>
            </a:pPr>
            <a:r>
              <a:rPr lang="ru-RU" sz="1500" dirty="0">
                <a:solidFill>
                  <a:schemeClr val="tx1"/>
                </a:solidFill>
                <a:latin typeface="Times New Roman" panose="02020603050405020304" pitchFamily="18" charset="0"/>
                <a:cs typeface="Times New Roman" panose="02020603050405020304" pitchFamily="18" charset="0"/>
              </a:rPr>
              <a:t>Индивидуализация </a:t>
            </a:r>
            <a:r>
              <a:rPr lang="ru-RU" sz="1500" dirty="0" smtClean="0">
                <a:solidFill>
                  <a:schemeClr val="tx1"/>
                </a:solidFill>
                <a:latin typeface="Times New Roman" panose="02020603050405020304" pitchFamily="18" charset="0"/>
                <a:cs typeface="Times New Roman" panose="02020603050405020304" pitchFamily="18" charset="0"/>
              </a:rPr>
              <a:t>образования</a:t>
            </a:r>
          </a:p>
          <a:p>
            <a:pPr>
              <a:buFontTx/>
              <a:buChar char="-"/>
            </a:pPr>
            <a:r>
              <a:rPr lang="ru-RU" sz="1500" dirty="0" smtClean="0">
                <a:solidFill>
                  <a:schemeClr val="tx1"/>
                </a:solidFill>
                <a:latin typeface="Times New Roman" panose="02020603050405020304" pitchFamily="18" charset="0"/>
                <a:cs typeface="Times New Roman" panose="02020603050405020304" pitchFamily="18" charset="0"/>
              </a:rPr>
              <a:t>Оказание </a:t>
            </a:r>
            <a:r>
              <a:rPr lang="ru-RU" sz="1500" dirty="0">
                <a:solidFill>
                  <a:schemeClr val="tx1"/>
                </a:solidFill>
                <a:latin typeface="Times New Roman" panose="02020603050405020304" pitchFamily="18" charset="0"/>
                <a:cs typeface="Times New Roman" panose="02020603050405020304" pitchFamily="18" charset="0"/>
              </a:rPr>
              <a:t>ранней коррекционной помощи детям с ООП, в том числе с </a:t>
            </a:r>
            <a:r>
              <a:rPr lang="ru-RU" sz="1500" dirty="0" smtClean="0">
                <a:solidFill>
                  <a:schemeClr val="tx1"/>
                </a:solidFill>
                <a:latin typeface="Times New Roman" panose="02020603050405020304" pitchFamily="18" charset="0"/>
                <a:cs typeface="Times New Roman" panose="02020603050405020304" pitchFamily="18" charset="0"/>
              </a:rPr>
              <a:t>ОВЗ</a:t>
            </a:r>
          </a:p>
          <a:p>
            <a:pPr>
              <a:buFontTx/>
              <a:buChar char="-"/>
            </a:pPr>
            <a:r>
              <a:rPr lang="ru-RU" sz="1500" dirty="0">
                <a:solidFill>
                  <a:schemeClr val="tx1"/>
                </a:solidFill>
                <a:latin typeface="Times New Roman" panose="02020603050405020304" pitchFamily="18" charset="0"/>
                <a:cs typeface="Times New Roman" panose="02020603050405020304" pitchFamily="18" charset="0"/>
              </a:rPr>
              <a:t>Совершенствование образовательной </a:t>
            </a:r>
            <a:r>
              <a:rPr lang="ru-RU" sz="1500" dirty="0" smtClean="0">
                <a:solidFill>
                  <a:schemeClr val="tx1"/>
                </a:solidFill>
                <a:latin typeface="Times New Roman" panose="02020603050405020304" pitchFamily="18" charset="0"/>
                <a:cs typeface="Times New Roman" panose="02020603050405020304" pitchFamily="18" charset="0"/>
              </a:rPr>
              <a:t>работы</a:t>
            </a:r>
          </a:p>
          <a:p>
            <a:pPr>
              <a:buFontTx/>
              <a:buChar char="-"/>
            </a:pPr>
            <a:r>
              <a:rPr lang="ru-RU" sz="1500" dirty="0">
                <a:solidFill>
                  <a:schemeClr val="tx1"/>
                </a:solidFill>
                <a:latin typeface="Times New Roman" panose="02020603050405020304" pitchFamily="18" charset="0"/>
                <a:cs typeface="Times New Roman" panose="02020603050405020304" pitchFamily="18" charset="0"/>
              </a:rPr>
              <a:t>Психологическая, педагогическая и методическая помощь и поддержка, консультирование родителей (законных представителей</a:t>
            </a:r>
            <a:r>
              <a:rPr lang="ru-RU" sz="1500" dirty="0" smtClean="0">
                <a:solidFill>
                  <a:schemeClr val="tx1"/>
                </a:solidFill>
                <a:latin typeface="Times New Roman" panose="02020603050405020304" pitchFamily="18" charset="0"/>
                <a:cs typeface="Times New Roman" panose="02020603050405020304" pitchFamily="18" charset="0"/>
              </a:rPr>
              <a:t>)</a:t>
            </a:r>
          </a:p>
          <a:p>
            <a:pPr>
              <a:buFontTx/>
              <a:buChar char="-"/>
            </a:pPr>
            <a:r>
              <a:rPr lang="ru-RU" sz="1500" dirty="0">
                <a:solidFill>
                  <a:schemeClr val="tx1"/>
                </a:solidFill>
                <a:latin typeface="Times New Roman" panose="02020603050405020304" pitchFamily="18" charset="0"/>
                <a:cs typeface="Times New Roman" panose="02020603050405020304" pitchFamily="18" charset="0"/>
              </a:rPr>
              <a:t>Вовлечение родителей (законных представителей) в процесс реализации образовательной </a:t>
            </a:r>
            <a:r>
              <a:rPr lang="ru-RU" sz="1500" dirty="0" smtClean="0">
                <a:solidFill>
                  <a:schemeClr val="tx1"/>
                </a:solidFill>
                <a:latin typeface="Times New Roman" panose="02020603050405020304" pitchFamily="18" charset="0"/>
                <a:cs typeface="Times New Roman" panose="02020603050405020304" pitchFamily="18" charset="0"/>
              </a:rPr>
              <a:t>программы</a:t>
            </a:r>
          </a:p>
          <a:p>
            <a:pPr>
              <a:buFontTx/>
              <a:buChar char="-"/>
            </a:pPr>
            <a:r>
              <a:rPr lang="ru-RU" sz="1500" dirty="0">
                <a:solidFill>
                  <a:schemeClr val="tx1"/>
                </a:solidFill>
                <a:latin typeface="Times New Roman" panose="02020603050405020304" pitchFamily="18" charset="0"/>
                <a:cs typeface="Times New Roman" panose="02020603050405020304" pitchFamily="18" charset="0"/>
              </a:rPr>
              <a:t>Формирование и развитие профессиональной компетентности педагогов, психолого-педагогического просвещения родителей (законных представителей) обучающихся</a:t>
            </a:r>
            <a:r>
              <a:rPr lang="ru-RU" sz="1500" dirty="0" smtClean="0">
                <a:solidFill>
                  <a:schemeClr val="tx1"/>
                </a:solidFill>
                <a:latin typeface="Times New Roman" panose="02020603050405020304" pitchFamily="18" charset="0"/>
                <a:cs typeface="Times New Roman" panose="02020603050405020304" pitchFamily="18" charset="0"/>
              </a:rPr>
              <a:t>;</a:t>
            </a:r>
          </a:p>
          <a:p>
            <a:pPr>
              <a:buFontTx/>
              <a:buChar char="-"/>
            </a:pPr>
            <a:r>
              <a:rPr lang="ru-RU" sz="1500" dirty="0">
                <a:solidFill>
                  <a:schemeClr val="tx1"/>
                </a:solidFill>
                <a:latin typeface="Times New Roman" panose="02020603050405020304" pitchFamily="18" charset="0"/>
                <a:cs typeface="Times New Roman" panose="02020603050405020304" pitchFamily="18" charset="0"/>
              </a:rPr>
              <a:t>Непрерывное психолого-педагогическое сопровождение участников образовательных отношений в процессе реализации Федеральной программы в </a:t>
            </a:r>
            <a:r>
              <a:rPr lang="ru-RU" sz="1500" dirty="0" smtClean="0">
                <a:solidFill>
                  <a:schemeClr val="tx1"/>
                </a:solidFill>
                <a:latin typeface="Times New Roman" panose="02020603050405020304" pitchFamily="18" charset="0"/>
                <a:cs typeface="Times New Roman" panose="02020603050405020304" pitchFamily="18" charset="0"/>
              </a:rPr>
              <a:t>МБДОУ</a:t>
            </a:r>
          </a:p>
          <a:p>
            <a:pPr>
              <a:buFontTx/>
              <a:buChar char="-"/>
            </a:pPr>
            <a:r>
              <a:rPr lang="ru-RU" sz="1500" dirty="0">
                <a:solidFill>
                  <a:schemeClr val="tx1"/>
                </a:solidFill>
                <a:latin typeface="Times New Roman" panose="02020603050405020304" pitchFamily="18" charset="0"/>
                <a:cs typeface="Times New Roman" panose="02020603050405020304" pitchFamily="18" charset="0"/>
              </a:rPr>
              <a:t>Взаимодействие с различными социальными </a:t>
            </a:r>
            <a:r>
              <a:rPr lang="ru-RU" sz="1500" dirty="0" smtClean="0">
                <a:solidFill>
                  <a:schemeClr val="tx1"/>
                </a:solidFill>
                <a:latin typeface="Times New Roman" panose="02020603050405020304" pitchFamily="18" charset="0"/>
                <a:cs typeface="Times New Roman" panose="02020603050405020304" pitchFamily="18" charset="0"/>
              </a:rPr>
              <a:t>институтами</a:t>
            </a:r>
          </a:p>
          <a:p>
            <a:pPr>
              <a:buFontTx/>
              <a:buChar char="-"/>
            </a:pPr>
            <a:r>
              <a:rPr lang="ru-RU" sz="1500" dirty="0">
                <a:solidFill>
                  <a:schemeClr val="tx1"/>
                </a:solidFill>
                <a:latin typeface="Times New Roman" panose="02020603050405020304" pitchFamily="18" charset="0"/>
                <a:cs typeface="Times New Roman" panose="02020603050405020304" pitchFamily="18" charset="0"/>
              </a:rPr>
              <a:t>Использование широких возможностей социальной среды, </a:t>
            </a:r>
            <a:r>
              <a:rPr lang="ru-RU" sz="1500" dirty="0" smtClean="0">
                <a:solidFill>
                  <a:schemeClr val="tx1"/>
                </a:solidFill>
                <a:latin typeface="Times New Roman" panose="02020603050405020304" pitchFamily="18" charset="0"/>
                <a:cs typeface="Times New Roman" panose="02020603050405020304" pitchFamily="18" charset="0"/>
              </a:rPr>
              <a:t>социума</a:t>
            </a:r>
          </a:p>
          <a:p>
            <a:pPr>
              <a:buFontTx/>
              <a:buChar char="-"/>
            </a:pPr>
            <a:r>
              <a:rPr lang="ru-RU" sz="1500" dirty="0">
                <a:solidFill>
                  <a:schemeClr val="tx1"/>
                </a:solidFill>
                <a:latin typeface="Times New Roman" panose="02020603050405020304" pitchFamily="18" charset="0"/>
                <a:cs typeface="Times New Roman" panose="02020603050405020304" pitchFamily="18" charset="0"/>
              </a:rPr>
              <a:t>Предоставление информации о Федеральной программе </a:t>
            </a:r>
            <a:r>
              <a:rPr lang="ru-RU" sz="1500" dirty="0" smtClean="0">
                <a:solidFill>
                  <a:schemeClr val="tx1"/>
                </a:solidFill>
                <a:latin typeface="Times New Roman" panose="02020603050405020304" pitchFamily="18" charset="0"/>
                <a:cs typeface="Times New Roman" panose="02020603050405020304" pitchFamily="18" charset="0"/>
              </a:rPr>
              <a:t>семье</a:t>
            </a:r>
          </a:p>
          <a:p>
            <a:pPr>
              <a:buFontTx/>
              <a:buChar char="-"/>
            </a:pPr>
            <a:r>
              <a:rPr lang="ru-RU" sz="1500" dirty="0">
                <a:solidFill>
                  <a:schemeClr val="tx1"/>
                </a:solidFill>
                <a:latin typeface="Times New Roman" panose="02020603050405020304" pitchFamily="18" charset="0"/>
                <a:cs typeface="Times New Roman" panose="02020603050405020304" pitchFamily="18" charset="0"/>
              </a:rPr>
              <a:t>Обеспечение возможностей для обсуждения Федеральной </a:t>
            </a:r>
            <a:r>
              <a:rPr lang="ru-RU" sz="1500" dirty="0" smtClean="0">
                <a:solidFill>
                  <a:schemeClr val="tx1"/>
                </a:solidFill>
                <a:latin typeface="Times New Roman" panose="02020603050405020304" pitchFamily="18" charset="0"/>
                <a:cs typeface="Times New Roman" panose="02020603050405020304" pitchFamily="18" charset="0"/>
              </a:rPr>
              <a:t>программы</a:t>
            </a:r>
          </a:p>
          <a:p>
            <a:pPr>
              <a:buFontTx/>
              <a:buChar char="-"/>
            </a:pPr>
            <a:endParaRPr lang="ru-RU" sz="1400" dirty="0" smtClean="0">
              <a:latin typeface="Times New Roman" panose="02020603050405020304" pitchFamily="18" charset="0"/>
              <a:cs typeface="Times New Roman" panose="02020603050405020304" pitchFamily="18" charset="0"/>
            </a:endParaRPr>
          </a:p>
          <a:p>
            <a:pPr>
              <a:buFontTx/>
              <a:buChar char="-"/>
            </a:pPr>
            <a:endParaRPr lang="ru-RU" b="1" i="1" dirty="0" smtClean="0">
              <a:solidFill>
                <a:schemeClr val="tx1"/>
              </a:solidFill>
            </a:endParaRPr>
          </a:p>
        </p:txBody>
      </p:sp>
      <p:sp>
        <p:nvSpPr>
          <p:cNvPr id="3" name="Заголовок 2"/>
          <p:cNvSpPr>
            <a:spLocks noGrp="1"/>
          </p:cNvSpPr>
          <p:nvPr>
            <p:ph type="title"/>
          </p:nvPr>
        </p:nvSpPr>
        <p:spPr>
          <a:xfrm>
            <a:off x="467544" y="332656"/>
            <a:ext cx="8229600" cy="1252728"/>
          </a:xfrm>
        </p:spPr>
        <p:txBody>
          <a:bodyPr/>
          <a:lstStyle/>
          <a:p>
            <a:r>
              <a:rPr lang="ru-RU" dirty="0" smtClean="0">
                <a:solidFill>
                  <a:srgbClr val="FFFF00"/>
                </a:solidFill>
              </a:rPr>
              <a:t>Условия </a:t>
            </a:r>
            <a:r>
              <a:rPr lang="ru-RU" dirty="0">
                <a:solidFill>
                  <a:srgbClr val="FFFF00"/>
                </a:solidFill>
              </a:rPr>
              <a:t>реализации программы</a:t>
            </a:r>
          </a:p>
        </p:txBody>
      </p:sp>
    </p:spTree>
    <p:extLst>
      <p:ext uri="{BB962C8B-B14F-4D97-AF65-F5344CB8AC3E}">
        <p14:creationId xmlns:p14="http://schemas.microsoft.com/office/powerpoint/2010/main" val="15960307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683569" y="1700808"/>
            <a:ext cx="7596832" cy="4425355"/>
          </a:xfrm>
        </p:spPr>
        <p:txBody>
          <a:bodyPr>
            <a:normAutofit/>
          </a:bodyPr>
          <a:lstStyle/>
          <a:p>
            <a:pPr marL="0" indent="0">
              <a:buNone/>
            </a:pPr>
            <a:r>
              <a:rPr lang="ru-RU" dirty="0" smtClean="0">
                <a:solidFill>
                  <a:schemeClr val="tx1"/>
                </a:solidFill>
              </a:rPr>
              <a:t> </a:t>
            </a:r>
            <a:endParaRPr lang="ru-RU" dirty="0" smtClean="0">
              <a:solidFill>
                <a:schemeClr val="tx1"/>
              </a:solidFill>
            </a:endParaRPr>
          </a:p>
          <a:p>
            <a:pPr marL="0" indent="0">
              <a:buNone/>
            </a:pPr>
            <a:endParaRPr lang="ru-RU" sz="1900" dirty="0">
              <a:solidFill>
                <a:schemeClr val="tx1"/>
              </a:solidFill>
              <a:latin typeface="Times New Roman" panose="02020603050405020304" pitchFamily="18" charset="0"/>
              <a:cs typeface="Times New Roman" panose="02020603050405020304" pitchFamily="18" charset="0"/>
            </a:endParaRPr>
          </a:p>
          <a:p>
            <a:pPr marL="0" indent="0">
              <a:buNone/>
            </a:pPr>
            <a:r>
              <a:rPr lang="ru-RU" sz="1900" dirty="0" smtClean="0">
                <a:solidFill>
                  <a:schemeClr val="tx1"/>
                </a:solidFill>
                <a:latin typeface="Times New Roman" panose="02020603050405020304" pitchFamily="18" charset="0"/>
                <a:cs typeface="Times New Roman" panose="02020603050405020304" pitchFamily="18" charset="0"/>
              </a:rPr>
              <a:t>Реализация </a:t>
            </a:r>
            <a:r>
              <a:rPr lang="ru-RU" sz="1900" dirty="0">
                <a:solidFill>
                  <a:schemeClr val="tx1"/>
                </a:solidFill>
                <a:latin typeface="Times New Roman" panose="02020603050405020304" pitchFamily="18" charset="0"/>
                <a:cs typeface="Times New Roman" panose="02020603050405020304" pitchFamily="18" charset="0"/>
              </a:rPr>
              <a:t>Программы МБДОУ «Детский сад № 117» обеспечивается квалифицированными педагогами, наименование должностей которых соответствует номенклатуре должностей педагогических работников организаций, осуществляющих образовательную деятельность, должностей руководителей образовательных организаций, утверждённой постановлением Правительства Российской Федерации от 21 февраля 2022 г. № 225 (Собрание законодательства Российской Федерации, 2022, № 9, ст. 1341).</a:t>
            </a:r>
          </a:p>
          <a:p>
            <a:pPr marL="0" indent="0">
              <a:buNone/>
            </a:pPr>
            <a:r>
              <a:rPr lang="ru-RU" sz="1900" dirty="0">
                <a:solidFill>
                  <a:schemeClr val="tx1"/>
                </a:solidFill>
                <a:latin typeface="Times New Roman" panose="02020603050405020304" pitchFamily="18" charset="0"/>
                <a:cs typeface="Times New Roman" panose="02020603050405020304" pitchFamily="18" charset="0"/>
              </a:rPr>
              <a:t>МБДОУ «Детский сад № 117» не применяет сетевые формы реализации Образовательной Программы или отдельных её компонентов.</a:t>
            </a:r>
          </a:p>
        </p:txBody>
      </p:sp>
      <p:sp>
        <p:nvSpPr>
          <p:cNvPr id="3" name="Заголовок 2"/>
          <p:cNvSpPr>
            <a:spLocks noGrp="1"/>
          </p:cNvSpPr>
          <p:nvPr>
            <p:ph type="title"/>
          </p:nvPr>
        </p:nvSpPr>
        <p:spPr/>
        <p:txBody>
          <a:bodyPr/>
          <a:lstStyle/>
          <a:p>
            <a:r>
              <a:rPr lang="ru-RU" dirty="0">
                <a:solidFill>
                  <a:srgbClr val="FFFF00"/>
                </a:solidFill>
              </a:rPr>
              <a:t>Условия реализации программы</a:t>
            </a:r>
          </a:p>
        </p:txBody>
      </p:sp>
    </p:spTree>
    <p:extLst>
      <p:ext uri="{BB962C8B-B14F-4D97-AF65-F5344CB8AC3E}">
        <p14:creationId xmlns:p14="http://schemas.microsoft.com/office/powerpoint/2010/main" val="327690910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467544" y="1196752"/>
            <a:ext cx="8280920" cy="5112568"/>
          </a:xfrm>
        </p:spPr>
        <p:txBody>
          <a:bodyPr>
            <a:normAutofit fontScale="90000"/>
          </a:bodyPr>
          <a:lstStyle/>
          <a:p>
            <a:pPr lvl="0" algn="l"/>
            <a:r>
              <a:rPr lang="ru-RU" sz="1600" dirty="0" smtClean="0">
                <a:solidFill>
                  <a:schemeClr val="tx1"/>
                </a:solidFill>
              </a:rPr>
              <a:t/>
            </a:r>
            <a:br>
              <a:rPr lang="ru-RU" sz="1600" dirty="0" smtClean="0">
                <a:solidFill>
                  <a:schemeClr val="tx1"/>
                </a:solidFill>
              </a:rPr>
            </a:br>
            <a:r>
              <a:rPr lang="ru-RU" sz="1600" dirty="0" smtClean="0">
                <a:solidFill>
                  <a:schemeClr val="tx1"/>
                </a:solidFill>
                <a:latin typeface="Times New Roman" panose="02020603050405020304" pitchFamily="18" charset="0"/>
                <a:cs typeface="Times New Roman" panose="02020603050405020304" pitchFamily="18" charset="0"/>
              </a:rPr>
              <a:t>Нормативно-правовой основой для разработки Программы являются следующие нормативно-правовые документы:</a:t>
            </a:r>
            <a:br>
              <a:rPr lang="ru-RU" sz="1600" dirty="0" smtClean="0">
                <a:solidFill>
                  <a:schemeClr val="tx1"/>
                </a:solidFill>
                <a:latin typeface="Times New Roman" panose="02020603050405020304" pitchFamily="18" charset="0"/>
                <a:cs typeface="Times New Roman" panose="02020603050405020304" pitchFamily="18" charset="0"/>
              </a:rPr>
            </a:br>
            <a:r>
              <a:rPr lang="ru-RU" sz="1600" dirty="0" smtClean="0">
                <a:solidFill>
                  <a:schemeClr val="tx1"/>
                </a:solidFill>
                <a:latin typeface="Times New Roman" panose="02020603050405020304" pitchFamily="18" charset="0"/>
                <a:cs typeface="Times New Roman" panose="02020603050405020304" pitchFamily="18" charset="0"/>
              </a:rPr>
              <a:t>‒    Указ Президента Российской Федерации от 7 мая 2018 г. № 204 «О национальных целях и стратегических задачах развития Российской Федерации на период до 2024 года»;</a:t>
            </a:r>
            <a:br>
              <a:rPr lang="ru-RU" sz="1600" dirty="0" smtClean="0">
                <a:solidFill>
                  <a:schemeClr val="tx1"/>
                </a:solidFill>
                <a:latin typeface="Times New Roman" panose="02020603050405020304" pitchFamily="18" charset="0"/>
                <a:cs typeface="Times New Roman" panose="02020603050405020304" pitchFamily="18" charset="0"/>
              </a:rPr>
            </a:br>
            <a:r>
              <a:rPr lang="ru-RU" sz="1600" dirty="0" smtClean="0">
                <a:solidFill>
                  <a:schemeClr val="tx1"/>
                </a:solidFill>
                <a:latin typeface="Times New Roman" panose="02020603050405020304" pitchFamily="18" charset="0"/>
                <a:cs typeface="Times New Roman" panose="02020603050405020304" pitchFamily="18" charset="0"/>
              </a:rPr>
              <a:t>‒    Указ Президента Российской Федерации от 21 июля 2020 г. № 474 «О национальных целях развития Российской Федерации на период до 2030 года»;</a:t>
            </a:r>
            <a:br>
              <a:rPr lang="ru-RU" sz="1600" dirty="0" smtClean="0">
                <a:solidFill>
                  <a:schemeClr val="tx1"/>
                </a:solidFill>
                <a:latin typeface="Times New Roman" panose="02020603050405020304" pitchFamily="18" charset="0"/>
                <a:cs typeface="Times New Roman" panose="02020603050405020304" pitchFamily="18" charset="0"/>
              </a:rPr>
            </a:br>
            <a:r>
              <a:rPr lang="ru-RU" sz="1600" dirty="0" smtClean="0">
                <a:solidFill>
                  <a:schemeClr val="tx1"/>
                </a:solidFill>
                <a:latin typeface="Times New Roman" panose="02020603050405020304" pitchFamily="18" charset="0"/>
                <a:cs typeface="Times New Roman" panose="02020603050405020304" pitchFamily="18" charset="0"/>
              </a:rPr>
              <a:t>‒   Указ Президента Российской Федерации от 9 ноября 2022 г. № 809 «Об утверждении основ государственной политики по сохранению и укреплению традиционных российских духовно-нравственных ценностей»</a:t>
            </a:r>
            <a:br>
              <a:rPr lang="ru-RU" sz="1600" dirty="0" smtClean="0">
                <a:solidFill>
                  <a:schemeClr val="tx1"/>
                </a:solidFill>
                <a:latin typeface="Times New Roman" panose="02020603050405020304" pitchFamily="18" charset="0"/>
                <a:cs typeface="Times New Roman" panose="02020603050405020304" pitchFamily="18" charset="0"/>
              </a:rPr>
            </a:br>
            <a:r>
              <a:rPr lang="ru-RU" sz="1600" dirty="0" smtClean="0">
                <a:solidFill>
                  <a:schemeClr val="tx1"/>
                </a:solidFill>
                <a:latin typeface="Times New Roman" panose="02020603050405020304" pitchFamily="18" charset="0"/>
                <a:cs typeface="Times New Roman" panose="02020603050405020304" pitchFamily="18" charset="0"/>
              </a:rPr>
              <a:t>‒    Федеральный закон от 29 декабря 2012 г. № 273-ФЗ «Об образовании в Российской Федерации»;</a:t>
            </a:r>
            <a:br>
              <a:rPr lang="ru-RU" sz="1600" dirty="0" smtClean="0">
                <a:solidFill>
                  <a:schemeClr val="tx1"/>
                </a:solidFill>
                <a:latin typeface="Times New Roman" panose="02020603050405020304" pitchFamily="18" charset="0"/>
                <a:cs typeface="Times New Roman" panose="02020603050405020304" pitchFamily="18" charset="0"/>
              </a:rPr>
            </a:br>
            <a:r>
              <a:rPr lang="ru-RU" sz="1600" dirty="0" smtClean="0">
                <a:solidFill>
                  <a:schemeClr val="tx1"/>
                </a:solidFill>
                <a:latin typeface="Times New Roman" panose="02020603050405020304" pitchFamily="18" charset="0"/>
                <a:cs typeface="Times New Roman" panose="02020603050405020304" pitchFamily="18" charset="0"/>
              </a:rPr>
              <a:t>‒   Федеральный закон от 31 июля 2020 г. № 304-ФЗ «О внесении изменений в Федеральный закон «Об образовании в Российской Федерации» по вопросам воспитания обучающихся»</a:t>
            </a:r>
            <a:br>
              <a:rPr lang="ru-RU" sz="1600" dirty="0" smtClean="0">
                <a:solidFill>
                  <a:schemeClr val="tx1"/>
                </a:solidFill>
                <a:latin typeface="Times New Roman" panose="02020603050405020304" pitchFamily="18" charset="0"/>
                <a:cs typeface="Times New Roman" panose="02020603050405020304" pitchFamily="18" charset="0"/>
              </a:rPr>
            </a:br>
            <a:r>
              <a:rPr lang="ru-RU" sz="1600" dirty="0" smtClean="0">
                <a:solidFill>
                  <a:schemeClr val="tx1"/>
                </a:solidFill>
                <a:latin typeface="Times New Roman" panose="02020603050405020304" pitchFamily="18" charset="0"/>
                <a:cs typeface="Times New Roman" panose="02020603050405020304" pitchFamily="18" charset="0"/>
              </a:rPr>
              <a:t>‒   Федеральный закон от 24 сентября 2022 г. № 371-ФЗ «О внесении изменений в Федеральный закон «Об образовании в Российской Федерации» и статью 1 Федерального закона «Об обязательных требованиях в Российской Федерации»</a:t>
            </a:r>
            <a:br>
              <a:rPr lang="ru-RU" sz="1600" dirty="0" smtClean="0">
                <a:solidFill>
                  <a:schemeClr val="tx1"/>
                </a:solidFill>
                <a:latin typeface="Times New Roman" panose="02020603050405020304" pitchFamily="18" charset="0"/>
                <a:cs typeface="Times New Roman" panose="02020603050405020304" pitchFamily="18" charset="0"/>
              </a:rPr>
            </a:br>
            <a:r>
              <a:rPr lang="ru-RU" sz="1600" dirty="0" smtClean="0">
                <a:solidFill>
                  <a:schemeClr val="tx1"/>
                </a:solidFill>
                <a:latin typeface="Times New Roman" panose="02020603050405020304" pitchFamily="18" charset="0"/>
                <a:cs typeface="Times New Roman" panose="02020603050405020304" pitchFamily="18" charset="0"/>
              </a:rPr>
              <a:t>‒   распоряжение Правительства Российской Федерации от 29 мая 2015 г. №   999-р «Об утверждении Стратегии развития воспитания в Российской Федерации на период до 2025 года»;</a:t>
            </a:r>
            <a:r>
              <a:rPr lang="ru-RU" sz="1600" dirty="0">
                <a:solidFill>
                  <a:schemeClr val="tx1"/>
                </a:solidFill>
                <a:latin typeface="Times New Roman" panose="02020603050405020304" pitchFamily="18" charset="0"/>
                <a:cs typeface="Times New Roman" panose="02020603050405020304" pitchFamily="18" charset="0"/>
              </a:rPr>
              <a:t/>
            </a:r>
            <a:br>
              <a:rPr lang="ru-RU" sz="1600" dirty="0">
                <a:solidFill>
                  <a:schemeClr val="tx1"/>
                </a:solidFill>
                <a:latin typeface="Times New Roman" panose="02020603050405020304" pitchFamily="18" charset="0"/>
                <a:cs typeface="Times New Roman" panose="02020603050405020304" pitchFamily="18" charset="0"/>
              </a:rPr>
            </a:br>
            <a:r>
              <a:rPr lang="ru-RU" sz="1600" dirty="0" smtClean="0">
                <a:solidFill>
                  <a:schemeClr val="tx1"/>
                </a:solidFill>
                <a:latin typeface="Times New Roman" panose="02020603050405020304" pitchFamily="18" charset="0"/>
                <a:cs typeface="Times New Roman" panose="02020603050405020304" pitchFamily="18" charset="0"/>
              </a:rPr>
              <a:t>‒   федеральный </a:t>
            </a:r>
            <a:r>
              <a:rPr lang="ru-RU" sz="1600" dirty="0">
                <a:solidFill>
                  <a:schemeClr val="tx1"/>
                </a:solidFill>
                <a:latin typeface="Times New Roman" panose="02020603050405020304" pitchFamily="18" charset="0"/>
                <a:cs typeface="Times New Roman" panose="02020603050405020304" pitchFamily="18" charset="0"/>
              </a:rPr>
              <a:t>государственный образовательный стандарт дошкольного образования (утвержден приказом </a:t>
            </a:r>
            <a:r>
              <a:rPr lang="ru-RU" sz="1600" dirty="0" err="1">
                <a:solidFill>
                  <a:schemeClr val="tx1"/>
                </a:solidFill>
                <a:latin typeface="Times New Roman" panose="02020603050405020304" pitchFamily="18" charset="0"/>
                <a:cs typeface="Times New Roman" panose="02020603050405020304" pitchFamily="18" charset="0"/>
              </a:rPr>
              <a:t>Минобрнауки</a:t>
            </a:r>
            <a:r>
              <a:rPr lang="ru-RU" sz="1600" dirty="0">
                <a:solidFill>
                  <a:schemeClr val="tx1"/>
                </a:solidFill>
                <a:latin typeface="Times New Roman" panose="02020603050405020304" pitchFamily="18" charset="0"/>
                <a:cs typeface="Times New Roman" panose="02020603050405020304" pitchFamily="18" charset="0"/>
              </a:rPr>
              <a:t> России от 17 октября 2013 г. №1155, зарегистрировано в Минюсте Российской Федерации 14 ноября 2013 г., регистрационный № 30384; в редакции приказа </a:t>
            </a:r>
            <a:r>
              <a:rPr lang="ru-RU" sz="1600" dirty="0" err="1">
                <a:solidFill>
                  <a:schemeClr val="tx1"/>
                </a:solidFill>
                <a:latin typeface="Times New Roman" panose="02020603050405020304" pitchFamily="18" charset="0"/>
                <a:cs typeface="Times New Roman" panose="02020603050405020304" pitchFamily="18" charset="0"/>
              </a:rPr>
              <a:t>Минпросвещения</a:t>
            </a:r>
            <a:r>
              <a:rPr lang="ru-RU" sz="1600" dirty="0">
                <a:solidFill>
                  <a:schemeClr val="tx1"/>
                </a:solidFill>
                <a:latin typeface="Times New Roman" panose="02020603050405020304" pitchFamily="18" charset="0"/>
                <a:cs typeface="Times New Roman" panose="02020603050405020304" pitchFamily="18" charset="0"/>
              </a:rPr>
              <a:t> Российской Федерации от 8 ноября 2022 г. №955, зарегистрировано в Минюсте Российской Федерации 6 февраля 2023 г., регистрационный №72264);</a:t>
            </a:r>
            <a:r>
              <a:rPr lang="ru-RU" sz="2800" dirty="0" smtClean="0">
                <a:solidFill>
                  <a:schemeClr val="tx1"/>
                </a:solidFill>
                <a:latin typeface="Times New Roman" panose="02020603050405020304" pitchFamily="18" charset="0"/>
                <a:cs typeface="Times New Roman" panose="02020603050405020304" pitchFamily="18" charset="0"/>
              </a:rPr>
              <a:t/>
            </a:r>
            <a:br>
              <a:rPr lang="ru-RU" sz="2800" dirty="0" smtClean="0">
                <a:solidFill>
                  <a:schemeClr val="tx1"/>
                </a:solidFill>
                <a:latin typeface="Times New Roman" panose="02020603050405020304" pitchFamily="18" charset="0"/>
                <a:cs typeface="Times New Roman" panose="02020603050405020304" pitchFamily="18" charset="0"/>
              </a:rPr>
            </a:br>
            <a:endParaRPr lang="ru-RU" sz="2800" dirty="0">
              <a:solidFill>
                <a:schemeClr val="tx1"/>
              </a:solidFill>
              <a:latin typeface="Times New Roman" panose="02020603050405020304" pitchFamily="18" charset="0"/>
              <a:cs typeface="Times New Roman" panose="02020603050405020304" pitchFamily="18" charset="0"/>
            </a:endParaRPr>
          </a:p>
        </p:txBody>
      </p:sp>
      <p:sp>
        <p:nvSpPr>
          <p:cNvPr id="4" name="Текст 3"/>
          <p:cNvSpPr>
            <a:spLocks noGrp="1"/>
          </p:cNvSpPr>
          <p:nvPr>
            <p:ph type="body" idx="4294967295"/>
          </p:nvPr>
        </p:nvSpPr>
        <p:spPr>
          <a:xfrm>
            <a:off x="1331640" y="836712"/>
            <a:ext cx="6768752" cy="576064"/>
          </a:xfrm>
        </p:spPr>
        <p:txBody>
          <a:bodyPr/>
          <a:lstStyle/>
          <a:p>
            <a:pPr marL="0" indent="0">
              <a:buNone/>
            </a:pPr>
            <a:r>
              <a:rPr lang="ru-RU" b="1" dirty="0">
                <a:solidFill>
                  <a:schemeClr val="tx1"/>
                </a:solidFill>
              </a:rPr>
              <a:t>Нормативно-правовая база </a:t>
            </a:r>
            <a:r>
              <a:rPr lang="ru-RU" b="1" dirty="0" smtClean="0">
                <a:solidFill>
                  <a:schemeClr val="tx1"/>
                </a:solidFill>
              </a:rPr>
              <a:t>программы</a:t>
            </a:r>
            <a:endParaRPr lang="ru-RU" dirty="0"/>
          </a:p>
        </p:txBody>
      </p:sp>
    </p:spTree>
    <p:extLst>
      <p:ext uri="{BB962C8B-B14F-4D97-AF65-F5344CB8AC3E}">
        <p14:creationId xmlns:p14="http://schemas.microsoft.com/office/powerpoint/2010/main" val="235758797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4373136"/>
            <a:ext cx="8352928" cy="10649069"/>
          </a:xfrm>
          <a:prstGeom prst="rect">
            <a:avLst/>
          </a:prstGeom>
        </p:spPr>
        <p:txBody>
          <a:bodyPr wrap="square">
            <a:spAutoFit/>
          </a:bodyPr>
          <a:lstStyle/>
          <a:p>
            <a:endParaRPr lang="ru-RU" dirty="0" smtClean="0"/>
          </a:p>
          <a:p>
            <a:endParaRPr lang="ru-RU" dirty="0"/>
          </a:p>
          <a:p>
            <a:endParaRPr lang="ru-RU" dirty="0" smtClean="0"/>
          </a:p>
          <a:p>
            <a:endParaRPr lang="ru-RU" dirty="0"/>
          </a:p>
          <a:p>
            <a:endParaRPr lang="ru-RU" dirty="0" smtClean="0"/>
          </a:p>
          <a:p>
            <a:endParaRPr lang="ru-RU" dirty="0"/>
          </a:p>
          <a:p>
            <a:endParaRPr lang="ru-RU" dirty="0" smtClean="0"/>
          </a:p>
          <a:p>
            <a:endParaRPr lang="ru-RU" dirty="0"/>
          </a:p>
          <a:p>
            <a:endParaRPr lang="ru-RU" dirty="0" smtClean="0"/>
          </a:p>
          <a:p>
            <a:endParaRPr lang="ru-RU" dirty="0"/>
          </a:p>
          <a:p>
            <a:endParaRPr lang="ru-RU" dirty="0" smtClean="0"/>
          </a:p>
          <a:p>
            <a:endParaRPr lang="ru-RU" dirty="0"/>
          </a:p>
          <a:p>
            <a:endParaRPr lang="ru-RU" dirty="0" smtClean="0"/>
          </a:p>
          <a:p>
            <a:endParaRPr lang="ru-RU" dirty="0"/>
          </a:p>
          <a:p>
            <a:endParaRPr lang="ru-RU" dirty="0" smtClean="0"/>
          </a:p>
          <a:p>
            <a:endParaRPr lang="ru-RU" dirty="0"/>
          </a:p>
          <a:p>
            <a:endParaRPr lang="ru-RU" dirty="0" smtClean="0"/>
          </a:p>
          <a:p>
            <a:endParaRPr lang="ru-RU" dirty="0"/>
          </a:p>
          <a:p>
            <a:endParaRPr lang="ru-RU" dirty="0" smtClean="0"/>
          </a:p>
          <a:p>
            <a:endParaRPr lang="ru-RU" dirty="0"/>
          </a:p>
          <a:p>
            <a:r>
              <a:rPr lang="ru-RU" dirty="0" smtClean="0"/>
              <a:t>‒   </a:t>
            </a:r>
            <a:r>
              <a:rPr lang="ru-RU" sz="1400" dirty="0" smtClean="0">
                <a:latin typeface="Times New Roman" panose="02020603050405020304" pitchFamily="18" charset="0"/>
                <a:cs typeface="Times New Roman" panose="02020603050405020304" pitchFamily="18" charset="0"/>
              </a:rPr>
              <a:t>федеральная </a:t>
            </a:r>
            <a:r>
              <a:rPr lang="ru-RU" sz="1400" dirty="0">
                <a:latin typeface="Times New Roman" panose="02020603050405020304" pitchFamily="18" charset="0"/>
                <a:cs typeface="Times New Roman" panose="02020603050405020304" pitchFamily="18" charset="0"/>
              </a:rPr>
              <a:t>образовательная программа дошкольного образования (утверждена приказом </a:t>
            </a:r>
            <a:r>
              <a:rPr lang="ru-RU" sz="1400" dirty="0" err="1">
                <a:latin typeface="Times New Roman" panose="02020603050405020304" pitchFamily="18" charset="0"/>
                <a:cs typeface="Times New Roman" panose="02020603050405020304" pitchFamily="18" charset="0"/>
              </a:rPr>
              <a:t>Минпросвещения</a:t>
            </a:r>
            <a:r>
              <a:rPr lang="ru-RU" sz="1400" dirty="0">
                <a:latin typeface="Times New Roman" panose="02020603050405020304" pitchFamily="18" charset="0"/>
                <a:cs typeface="Times New Roman" panose="02020603050405020304" pitchFamily="18" charset="0"/>
              </a:rPr>
              <a:t> Российской Федерации 25 ноября 2022 г. №1028, зарегистрировано в Минюсте Российской Федерации 28 декабря 2022 г., регистрационный № 71847);</a:t>
            </a:r>
          </a:p>
          <a:p>
            <a:r>
              <a:rPr lang="ru-RU" sz="1400" dirty="0" smtClean="0">
                <a:latin typeface="Times New Roman" panose="02020603050405020304" pitchFamily="18" charset="0"/>
                <a:cs typeface="Times New Roman" panose="02020603050405020304" pitchFamily="18" charset="0"/>
              </a:rPr>
              <a:t>‒    Порядок </a:t>
            </a:r>
            <a:r>
              <a:rPr lang="ru-RU" sz="1400" dirty="0">
                <a:latin typeface="Times New Roman" panose="02020603050405020304" pitchFamily="18" charset="0"/>
                <a:cs typeface="Times New Roman" panose="02020603050405020304" pitchFamily="18" charset="0"/>
              </a:rPr>
              <a:t>организации и осуществления образовательной деятельности по основным общеобразовательным программам – образовательным программам дошкольного образования (утверждена приказом </a:t>
            </a:r>
            <a:r>
              <a:rPr lang="ru-RU" sz="1400" dirty="0" err="1">
                <a:latin typeface="Times New Roman" panose="02020603050405020304" pitchFamily="18" charset="0"/>
                <a:cs typeface="Times New Roman" panose="02020603050405020304" pitchFamily="18" charset="0"/>
              </a:rPr>
              <a:t>Минпросвещения</a:t>
            </a:r>
            <a:r>
              <a:rPr lang="ru-RU" sz="1400" dirty="0">
                <a:latin typeface="Times New Roman" panose="02020603050405020304" pitchFamily="18" charset="0"/>
                <a:cs typeface="Times New Roman" panose="02020603050405020304" pitchFamily="18" charset="0"/>
              </a:rPr>
              <a:t> Российской Федерации от 31 июля 2020 года № 373, зарегистрировано в Минюсте России 31 августа 2020 г., регистрационный №59599);</a:t>
            </a:r>
          </a:p>
          <a:p>
            <a:r>
              <a:rPr lang="ru-RU" sz="1400" dirty="0" smtClean="0">
                <a:latin typeface="Times New Roman" panose="02020603050405020304" pitchFamily="18" charset="0"/>
                <a:cs typeface="Times New Roman" panose="02020603050405020304" pitchFamily="18" charset="0"/>
              </a:rPr>
              <a:t>‒    Порядок </a:t>
            </a:r>
            <a:r>
              <a:rPr lang="ru-RU" sz="1400" dirty="0">
                <a:latin typeface="Times New Roman" panose="02020603050405020304" pitchFamily="18" charset="0"/>
                <a:cs typeface="Times New Roman" panose="02020603050405020304" pitchFamily="18" charset="0"/>
              </a:rPr>
              <a:t>разработки и утверждения федеральных основных общеобразовательных программ, утвержденных приказом </a:t>
            </a:r>
            <a:r>
              <a:rPr lang="ru-RU" sz="1400" dirty="0" err="1">
                <a:latin typeface="Times New Roman" panose="02020603050405020304" pitchFamily="18" charset="0"/>
                <a:cs typeface="Times New Roman" panose="02020603050405020304" pitchFamily="18" charset="0"/>
              </a:rPr>
              <a:t>Минпросвещения</a:t>
            </a:r>
            <a:r>
              <a:rPr lang="ru-RU" sz="1400" dirty="0">
                <a:latin typeface="Times New Roman" panose="02020603050405020304" pitchFamily="18" charset="0"/>
                <a:cs typeface="Times New Roman" panose="02020603050405020304" pitchFamily="18" charset="0"/>
              </a:rPr>
              <a:t> Российской Федерации от 30.09.2022г. №874 (зарегистрировано в Минюсте Российской Федерации 02.12.2022г., регистрационный № 70809);</a:t>
            </a:r>
          </a:p>
          <a:p>
            <a:r>
              <a:rPr lang="ru-RU" sz="1400" dirty="0" smtClean="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СанПиН 1.2.3685-21 – Санитарные правила и нормы СанПиН 1.2.3685-21 «Гигиенические нормативы и требования к обеспечению безопасности и (или) безвредности для человека факторов среды обитания», утвержденные постановлением Главного государственного санитарного врача РФ от 28.01.2021 № 2 (зарегистрировано Минюстом РФ 29.01.2021, регистрационный №62296), действующим до 01.03.2027 г. (далее – СанПиН);</a:t>
            </a:r>
          </a:p>
          <a:p>
            <a:r>
              <a:rPr lang="ru-RU" sz="1400" dirty="0" smtClean="0">
                <a:latin typeface="Times New Roman" panose="02020603050405020304" pitchFamily="18" charset="0"/>
                <a:cs typeface="Times New Roman" panose="02020603050405020304" pitchFamily="18" charset="0"/>
              </a:rPr>
              <a:t>‒    СанПиН </a:t>
            </a:r>
            <a:r>
              <a:rPr lang="ru-RU" sz="1400" dirty="0">
                <a:latin typeface="Times New Roman" panose="02020603050405020304" pitchFamily="18" charset="0"/>
                <a:cs typeface="Times New Roman" panose="02020603050405020304" pitchFamily="18" charset="0"/>
              </a:rPr>
              <a:t>2.3/2.4.3590-20 «Санитарно-эпидемиологические требования к организации общественного питания населения», утвержденные постановлением Главного государственного санитарного врача РФ от 27.10.2020 №32 (зарегистрировано Минюстом РФ 11.11.2020, регистрационный №60833), действующим до 01.01.2027 г.;</a:t>
            </a:r>
          </a:p>
          <a:p>
            <a:r>
              <a:rPr lang="ru-RU" sz="1400" dirty="0" smtClean="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СанПиН 2.4.3648-20 «Санитарно-эпидемиологические требования к организациям воспитания и обучения, отдыха и оздоровления детей и молодежи», утвержденные постановлением Главного государственного санитарного врача РФ от 28.09.2020 №28 (зарегистрировано Минюстом РФ 18.12.2020, регистрационный №61573), действующим до 01.01.2027 г.;</a:t>
            </a:r>
          </a:p>
        </p:txBody>
      </p:sp>
    </p:spTree>
    <p:extLst>
      <p:ext uri="{BB962C8B-B14F-4D97-AF65-F5344CB8AC3E}">
        <p14:creationId xmlns:p14="http://schemas.microsoft.com/office/powerpoint/2010/main" val="29708881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4234635"/>
            <a:ext cx="8280920" cy="10956846"/>
          </a:xfrm>
          <a:prstGeom prst="rect">
            <a:avLst/>
          </a:prstGeom>
        </p:spPr>
        <p:txBody>
          <a:bodyPr wrap="square">
            <a:spAutoFit/>
          </a:bodyPr>
          <a:lstStyle/>
          <a:p>
            <a:endParaRPr lang="ru-RU" dirty="0" smtClean="0"/>
          </a:p>
          <a:p>
            <a:endParaRPr lang="ru-RU" dirty="0"/>
          </a:p>
          <a:p>
            <a:endParaRPr lang="ru-RU" dirty="0" smtClean="0"/>
          </a:p>
          <a:p>
            <a:endParaRPr lang="ru-RU" dirty="0"/>
          </a:p>
          <a:p>
            <a:endParaRPr lang="ru-RU" dirty="0" smtClean="0"/>
          </a:p>
          <a:p>
            <a:endParaRPr lang="ru-RU" dirty="0"/>
          </a:p>
          <a:p>
            <a:endParaRPr lang="ru-RU" dirty="0" smtClean="0"/>
          </a:p>
          <a:p>
            <a:endParaRPr lang="ru-RU" dirty="0"/>
          </a:p>
          <a:p>
            <a:endParaRPr lang="ru-RU" dirty="0" smtClean="0"/>
          </a:p>
          <a:p>
            <a:endParaRPr lang="ru-RU" dirty="0"/>
          </a:p>
          <a:p>
            <a:endParaRPr lang="ru-RU" dirty="0" smtClean="0"/>
          </a:p>
          <a:p>
            <a:endParaRPr lang="ru-RU" dirty="0"/>
          </a:p>
          <a:p>
            <a:endParaRPr lang="ru-RU" dirty="0" smtClean="0"/>
          </a:p>
          <a:p>
            <a:endParaRPr lang="ru-RU" dirty="0"/>
          </a:p>
          <a:p>
            <a:endParaRPr lang="ru-RU" dirty="0" smtClean="0"/>
          </a:p>
          <a:p>
            <a:endParaRPr lang="ru-RU" dirty="0"/>
          </a:p>
          <a:p>
            <a:endParaRPr lang="ru-RU" dirty="0" smtClean="0">
              <a:latin typeface="Times New Roman" panose="02020603050405020304" pitchFamily="18" charset="0"/>
              <a:cs typeface="Times New Roman" panose="02020603050405020304" pitchFamily="18" charset="0"/>
            </a:endParaRPr>
          </a:p>
          <a:p>
            <a:endParaRPr lang="ru-RU" dirty="0" smtClean="0">
              <a:latin typeface="Times New Roman" panose="02020603050405020304" pitchFamily="18" charset="0"/>
              <a:cs typeface="Times New Roman" panose="02020603050405020304" pitchFamily="18" charset="0"/>
            </a:endParaRPr>
          </a:p>
          <a:p>
            <a:r>
              <a:rPr lang="ru-RU" dirty="0" smtClean="0">
                <a:latin typeface="Times New Roman" panose="02020603050405020304" pitchFamily="18" charset="0"/>
                <a:cs typeface="Times New Roman" panose="02020603050405020304" pitchFamily="18" charset="0"/>
              </a:rPr>
              <a:t>‒   </a:t>
            </a:r>
            <a:r>
              <a:rPr lang="ru-RU" sz="1400" dirty="0" smtClean="0">
                <a:latin typeface="Times New Roman" panose="02020603050405020304" pitchFamily="18" charset="0"/>
                <a:cs typeface="Times New Roman" panose="02020603050405020304" pitchFamily="18" charset="0"/>
              </a:rPr>
              <a:t>Указ </a:t>
            </a:r>
            <a:r>
              <a:rPr lang="ru-RU" sz="1400" dirty="0">
                <a:latin typeface="Times New Roman" panose="02020603050405020304" pitchFamily="18" charset="0"/>
                <a:cs typeface="Times New Roman" panose="02020603050405020304" pitchFamily="18" charset="0"/>
              </a:rPr>
              <a:t>Президента РФ В.В. Путина от 07.05.2018 №204 «О национальных целях </a:t>
            </a:r>
            <a:r>
              <a:rPr lang="ru-RU" sz="1400" dirty="0" err="1">
                <a:latin typeface="Times New Roman" panose="02020603050405020304" pitchFamily="18" charset="0"/>
                <a:cs typeface="Times New Roman" panose="02020603050405020304" pitchFamily="18" charset="0"/>
              </a:rPr>
              <a:t>истратегических</a:t>
            </a:r>
            <a:r>
              <a:rPr lang="ru-RU" sz="1400" dirty="0">
                <a:latin typeface="Times New Roman" panose="02020603050405020304" pitchFamily="18" charset="0"/>
                <a:cs typeface="Times New Roman" panose="02020603050405020304" pitchFamily="18" charset="0"/>
              </a:rPr>
              <a:t> задачах развития РФ на период до 2024 года»;</a:t>
            </a:r>
          </a:p>
          <a:p>
            <a:r>
              <a:rPr lang="ru-RU" sz="1400" dirty="0" smtClean="0">
                <a:latin typeface="Times New Roman" panose="02020603050405020304" pitchFamily="18" charset="0"/>
                <a:cs typeface="Times New Roman" panose="02020603050405020304" pitchFamily="18" charset="0"/>
              </a:rPr>
              <a:t>‒   Указ </a:t>
            </a:r>
            <a:r>
              <a:rPr lang="ru-RU" sz="1400" dirty="0">
                <a:latin typeface="Times New Roman" panose="02020603050405020304" pitchFamily="18" charset="0"/>
                <a:cs typeface="Times New Roman" panose="02020603050405020304" pitchFamily="18" charset="0"/>
              </a:rPr>
              <a:t>Президента РФ от 21.07.2020 №474 «О национальных целях развития РФ на период до 2030 года»;</a:t>
            </a:r>
          </a:p>
          <a:p>
            <a:r>
              <a:rPr lang="ru-RU" sz="1400" dirty="0" smtClean="0">
                <a:latin typeface="Times New Roman" panose="02020603050405020304" pitchFamily="18" charset="0"/>
                <a:cs typeface="Times New Roman" panose="02020603050405020304" pitchFamily="18" charset="0"/>
              </a:rPr>
              <a:t>‒   Указ </a:t>
            </a:r>
            <a:r>
              <a:rPr lang="ru-RU" sz="1400" dirty="0">
                <a:latin typeface="Times New Roman" panose="02020603050405020304" pitchFamily="18" charset="0"/>
                <a:cs typeface="Times New Roman" panose="02020603050405020304" pitchFamily="18" charset="0"/>
              </a:rPr>
              <a:t>Президента РФ от 02.07.2021 №400 «О Стратегии национальной безопасности РФ»;</a:t>
            </a:r>
          </a:p>
          <a:p>
            <a:r>
              <a:rPr lang="ru-RU" sz="1400" dirty="0" smtClean="0">
                <a:latin typeface="Times New Roman" panose="02020603050405020304" pitchFamily="18" charset="0"/>
                <a:cs typeface="Times New Roman" panose="02020603050405020304" pitchFamily="18" charset="0"/>
              </a:rPr>
              <a:t>‒    Указ </a:t>
            </a:r>
            <a:r>
              <a:rPr lang="ru-RU" sz="1400" dirty="0">
                <a:latin typeface="Times New Roman" panose="02020603050405020304" pitchFamily="18" charset="0"/>
                <a:cs typeface="Times New Roman" panose="02020603050405020304" pitchFamily="18" charset="0"/>
              </a:rPr>
              <a:t>Президента РФ от 09.11.2022 №809 «Об утверждении Основ государственной политики по сохранению и укреплению традиционных российских духовно-нравственных ценностей»;</a:t>
            </a:r>
          </a:p>
          <a:p>
            <a:r>
              <a:rPr lang="ru-RU" sz="1400" dirty="0" smtClean="0">
                <a:latin typeface="Times New Roman" panose="02020603050405020304" pitchFamily="18" charset="0"/>
                <a:cs typeface="Times New Roman" panose="02020603050405020304" pitchFamily="18" charset="0"/>
              </a:rPr>
              <a:t>‒     Комментарии </a:t>
            </a:r>
            <a:r>
              <a:rPr lang="ru-RU" sz="1400" dirty="0" err="1">
                <a:latin typeface="Times New Roman" panose="02020603050405020304" pitchFamily="18" charset="0"/>
                <a:cs typeface="Times New Roman" panose="02020603050405020304" pitchFamily="18" charset="0"/>
              </a:rPr>
              <a:t>Минобрнауки</a:t>
            </a:r>
            <a:r>
              <a:rPr lang="ru-RU" sz="1400" dirty="0">
                <a:latin typeface="Times New Roman" panose="02020603050405020304" pitchFamily="18" charset="0"/>
                <a:cs typeface="Times New Roman" panose="02020603050405020304" pitchFamily="18" charset="0"/>
              </a:rPr>
              <a:t> России к ФГОС ДО от 28.02.2014 №08-249;</a:t>
            </a:r>
          </a:p>
          <a:p>
            <a:r>
              <a:rPr lang="ru-RU" sz="1400" dirty="0" smtClean="0">
                <a:latin typeface="Times New Roman" panose="02020603050405020304" pitchFamily="18" charset="0"/>
                <a:cs typeface="Times New Roman" panose="02020603050405020304" pitchFamily="18" charset="0"/>
              </a:rPr>
              <a:t>‒     Письмо </a:t>
            </a:r>
            <a:r>
              <a:rPr lang="ru-RU" sz="1400" dirty="0" err="1">
                <a:latin typeface="Times New Roman" panose="02020603050405020304" pitchFamily="18" charset="0"/>
                <a:cs typeface="Times New Roman" panose="02020603050405020304" pitchFamily="18" charset="0"/>
              </a:rPr>
              <a:t>Минпросвещения</a:t>
            </a:r>
            <a:r>
              <a:rPr lang="ru-RU" sz="1400" dirty="0">
                <a:latin typeface="Times New Roman" panose="02020603050405020304" pitchFamily="18" charset="0"/>
                <a:cs typeface="Times New Roman" panose="02020603050405020304" pitchFamily="18" charset="0"/>
              </a:rPr>
              <a:t> РФ от 19.12.2022 №03-2110 «Рекомендации по формированию инфраструктуры МБДОУ и комплектации учебно-методических материалов в целях реализации ОП ДО»;</a:t>
            </a:r>
          </a:p>
          <a:p>
            <a:r>
              <a:rPr lang="ru-RU" sz="1400" dirty="0" smtClean="0">
                <a:latin typeface="Times New Roman" panose="02020603050405020304" pitchFamily="18" charset="0"/>
                <a:cs typeface="Times New Roman" panose="02020603050405020304" pitchFamily="18" charset="0"/>
              </a:rPr>
              <a:t>‒     Письмо </a:t>
            </a:r>
            <a:r>
              <a:rPr lang="ru-RU" sz="1400" dirty="0" err="1">
                <a:latin typeface="Times New Roman" panose="02020603050405020304" pitchFamily="18" charset="0"/>
                <a:cs typeface="Times New Roman" panose="02020603050405020304" pitchFamily="18" charset="0"/>
              </a:rPr>
              <a:t>Минпросвещения</a:t>
            </a:r>
            <a:r>
              <a:rPr lang="ru-RU" sz="1400" dirty="0">
                <a:latin typeface="Times New Roman" panose="02020603050405020304" pitchFamily="18" charset="0"/>
                <a:cs typeface="Times New Roman" panose="02020603050405020304" pitchFamily="18" charset="0"/>
              </a:rPr>
              <a:t> РФ от 03.03.2023 №03-350 «О направлении методических рекомендаций по реализации Федеральной образовательной программы дошкольного образования»;</a:t>
            </a:r>
          </a:p>
          <a:p>
            <a:r>
              <a:rPr lang="ru-RU" sz="1400" dirty="0" smtClean="0">
                <a:latin typeface="Times New Roman" panose="02020603050405020304" pitchFamily="18" charset="0"/>
                <a:cs typeface="Times New Roman" panose="02020603050405020304" pitchFamily="18" charset="0"/>
              </a:rPr>
              <a:t>‒     Письмо </a:t>
            </a:r>
            <a:r>
              <a:rPr lang="ru-RU" sz="1400" dirty="0" err="1">
                <a:latin typeface="Times New Roman" panose="02020603050405020304" pitchFamily="18" charset="0"/>
                <a:cs typeface="Times New Roman" panose="02020603050405020304" pitchFamily="18" charset="0"/>
              </a:rPr>
              <a:t>Минобрнауки</a:t>
            </a:r>
            <a:r>
              <a:rPr lang="ru-RU" sz="1400" dirty="0">
                <a:latin typeface="Times New Roman" panose="02020603050405020304" pitchFamily="18" charset="0"/>
                <a:cs typeface="Times New Roman" panose="02020603050405020304" pitchFamily="18" charset="0"/>
              </a:rPr>
              <a:t> России от 07.06.2013 №ИР-535/07 «О коррекционном и инклюзивном образовании детей»;</a:t>
            </a:r>
          </a:p>
          <a:p>
            <a:r>
              <a:rPr lang="ru-RU" sz="1400" dirty="0" smtClean="0">
                <a:latin typeface="Times New Roman" panose="02020603050405020304" pitchFamily="18" charset="0"/>
                <a:cs typeface="Times New Roman" panose="02020603050405020304" pitchFamily="18" charset="0"/>
              </a:rPr>
              <a:t>‒     Приказ </a:t>
            </a:r>
            <a:r>
              <a:rPr lang="ru-RU" sz="1400" dirty="0">
                <a:latin typeface="Times New Roman" panose="02020603050405020304" pitchFamily="18" charset="0"/>
                <a:cs typeface="Times New Roman" panose="02020603050405020304" pitchFamily="18" charset="0"/>
              </a:rPr>
              <a:t>Минтруда и соцзащиты РФ от 18.10.2013 № 544н «Профессиональный стандарт «Педагог» (педагогическая деятельность в дошкольном, начальном общем, основном общем, среднем общем образовании) (воспитатель, учитель)»;</a:t>
            </a:r>
          </a:p>
          <a:p>
            <a:r>
              <a:rPr lang="ru-RU" sz="1400" dirty="0" smtClean="0">
                <a:latin typeface="Times New Roman" panose="02020603050405020304" pitchFamily="18" charset="0"/>
                <a:cs typeface="Times New Roman" panose="02020603050405020304" pitchFamily="18" charset="0"/>
              </a:rPr>
              <a:t>‒    Постановление </a:t>
            </a:r>
            <a:r>
              <a:rPr lang="ru-RU" sz="1400" dirty="0">
                <a:latin typeface="Times New Roman" panose="02020603050405020304" pitchFamily="18" charset="0"/>
                <a:cs typeface="Times New Roman" panose="02020603050405020304" pitchFamily="18" charset="0"/>
              </a:rPr>
              <a:t>Правительства РФ от 05.08.2013 №662 «Об осуществлении мониторинга системы образования»;</a:t>
            </a:r>
          </a:p>
          <a:p>
            <a:r>
              <a:rPr lang="ru-RU" sz="1400" dirty="0" smtClean="0">
                <a:latin typeface="Times New Roman" panose="02020603050405020304" pitchFamily="18" charset="0"/>
                <a:cs typeface="Times New Roman" panose="02020603050405020304" pitchFamily="18" charset="0"/>
              </a:rPr>
              <a:t>‒   Постановление </a:t>
            </a:r>
            <a:r>
              <a:rPr lang="ru-RU" sz="1400" dirty="0">
                <a:latin typeface="Times New Roman" panose="02020603050405020304" pitchFamily="18" charset="0"/>
                <a:cs typeface="Times New Roman" panose="02020603050405020304" pitchFamily="18" charset="0"/>
              </a:rPr>
              <a:t>Правительства РФ от 29.05.2015 №996-р «Стратегия развития воспитания в РФ на период до 2025 года»; </a:t>
            </a:r>
          </a:p>
          <a:p>
            <a:r>
              <a:rPr lang="ru-RU" sz="1400" dirty="0" smtClean="0">
                <a:latin typeface="Times New Roman" panose="02020603050405020304" pitchFamily="18" charset="0"/>
                <a:cs typeface="Times New Roman" panose="02020603050405020304" pitchFamily="18" charset="0"/>
              </a:rPr>
              <a:t>‒    Письмо </a:t>
            </a:r>
            <a:r>
              <a:rPr lang="ru-RU" sz="1400" dirty="0" err="1">
                <a:latin typeface="Times New Roman" panose="02020603050405020304" pitchFamily="18" charset="0"/>
                <a:cs typeface="Times New Roman" panose="02020603050405020304" pitchFamily="18" charset="0"/>
              </a:rPr>
              <a:t>Минобрнауки</a:t>
            </a:r>
            <a:r>
              <a:rPr lang="ru-RU" sz="1400" dirty="0">
                <a:latin typeface="Times New Roman" panose="02020603050405020304" pitchFamily="18" charset="0"/>
                <a:cs typeface="Times New Roman" panose="02020603050405020304" pitchFamily="18" charset="0"/>
              </a:rPr>
              <a:t> РФ от 10.01.2014 №08-5 «О соблюдении организациями, осуществляющими образовательную деятельность, требований, установленных ФГОС ДО»; </a:t>
            </a:r>
          </a:p>
          <a:p>
            <a:r>
              <a:rPr lang="ru-RU" sz="1400" dirty="0" smtClean="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Сөенеч</a:t>
            </a:r>
            <a:r>
              <a:rPr lang="ru-RU" sz="1400" dirty="0">
                <a:latin typeface="Times New Roman" panose="02020603050405020304" pitchFamily="18" charset="0"/>
                <a:cs typeface="Times New Roman" panose="02020603050405020304" pitchFamily="18" charset="0"/>
              </a:rPr>
              <a:t>» – «Радость познания» 	- региональная образовательная программа дошкольного образования;</a:t>
            </a:r>
          </a:p>
          <a:p>
            <a:r>
              <a:rPr lang="ru-RU" sz="1400" dirty="0" smtClean="0">
                <a:latin typeface="Times New Roman" panose="02020603050405020304" pitchFamily="18" charset="0"/>
                <a:cs typeface="Times New Roman" panose="02020603050405020304" pitchFamily="18" charset="0"/>
              </a:rPr>
              <a:t>‒  Устав </a:t>
            </a:r>
            <a:r>
              <a:rPr lang="ru-RU" sz="1400" dirty="0">
                <a:latin typeface="Times New Roman" panose="02020603050405020304" pitchFamily="18" charset="0"/>
                <a:cs typeface="Times New Roman" panose="02020603050405020304" pitchFamily="18" charset="0"/>
              </a:rPr>
              <a:t>МБДОУ «Детский сад № 117»;</a:t>
            </a:r>
          </a:p>
          <a:p>
            <a:r>
              <a:rPr lang="ru-RU" sz="1400" dirty="0" smtClean="0">
                <a:latin typeface="Times New Roman" panose="02020603050405020304" pitchFamily="18" charset="0"/>
                <a:cs typeface="Times New Roman" panose="02020603050405020304" pitchFamily="18" charset="0"/>
              </a:rPr>
              <a:t>‒    Программа </a:t>
            </a:r>
            <a:r>
              <a:rPr lang="ru-RU" sz="1400" dirty="0">
                <a:latin typeface="Times New Roman" panose="02020603050405020304" pitchFamily="18" charset="0"/>
                <a:cs typeface="Times New Roman" panose="02020603050405020304" pitchFamily="18" charset="0"/>
              </a:rPr>
              <a:t>развития МБДОУ «Детский сад №117»; </a:t>
            </a:r>
          </a:p>
          <a:p>
            <a:r>
              <a:rPr lang="ru-RU" sz="1400" dirty="0" smtClean="0">
                <a:latin typeface="Times New Roman" panose="02020603050405020304" pitchFamily="18" charset="0"/>
                <a:cs typeface="Times New Roman" panose="02020603050405020304" pitchFamily="18" charset="0"/>
              </a:rPr>
              <a:t>‒   Локальные </a:t>
            </a:r>
            <a:r>
              <a:rPr lang="ru-RU" sz="1400" dirty="0">
                <a:latin typeface="Times New Roman" panose="02020603050405020304" pitchFamily="18" charset="0"/>
                <a:cs typeface="Times New Roman" panose="02020603050405020304" pitchFamily="18" charset="0"/>
              </a:rPr>
              <a:t>акты МБДОУ «Детский сад №117</a:t>
            </a:r>
            <a:r>
              <a:rPr lang="ru-RU" sz="1400" dirty="0" smtClean="0">
                <a:latin typeface="Times New Roman" panose="02020603050405020304" pitchFamily="18" charset="0"/>
                <a:cs typeface="Times New Roman" panose="02020603050405020304" pitchFamily="18" charset="0"/>
              </a:rPr>
              <a:t>»</a:t>
            </a:r>
            <a:endParaRPr lang="ru-RU"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074284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611560" y="889844"/>
            <a:ext cx="8208912" cy="4708981"/>
          </a:xfrm>
          <a:prstGeom prst="rect">
            <a:avLst/>
          </a:prstGeom>
        </p:spPr>
        <p:txBody>
          <a:bodyPr wrap="square">
            <a:spAutoFit/>
          </a:bodyPr>
          <a:lstStyle/>
          <a:p>
            <a:endParaRPr lang="ru-RU" sz="2000" dirty="0" smtClean="0">
              <a:latin typeface="Times New Roman" pitchFamily="18" charset="0"/>
              <a:cs typeface="Times New Roman" pitchFamily="18" charset="0"/>
            </a:endParaRPr>
          </a:p>
          <a:p>
            <a:endParaRPr lang="ru-RU" sz="2000" dirty="0">
              <a:latin typeface="Times New Roman" pitchFamily="18" charset="0"/>
              <a:cs typeface="Times New Roman" pitchFamily="18" charset="0"/>
            </a:endParaRPr>
          </a:p>
          <a:p>
            <a:endParaRPr lang="ru-RU" sz="2000" dirty="0" smtClean="0">
              <a:latin typeface="Times New Roman" pitchFamily="18" charset="0"/>
              <a:cs typeface="Times New Roman" pitchFamily="18" charset="0"/>
            </a:endParaRPr>
          </a:p>
          <a:p>
            <a:r>
              <a:rPr lang="ru-RU" sz="2000" dirty="0" smtClean="0">
                <a:latin typeface="Times New Roman" pitchFamily="18" charset="0"/>
                <a:cs typeface="Times New Roman" pitchFamily="18" charset="0"/>
              </a:rPr>
              <a:t>	Образовательная Программа </a:t>
            </a:r>
            <a:r>
              <a:rPr lang="ru-RU" sz="2000" dirty="0">
                <a:latin typeface="Times New Roman" pitchFamily="18" charset="0"/>
                <a:cs typeface="Times New Roman" pitchFamily="18" charset="0"/>
              </a:rPr>
              <a:t>является нормативно-управленческим документом, регламентирующим содержание и организацию образовательной деятельности и представляющим модель образовательного процесса МБДОУ</a:t>
            </a:r>
            <a:r>
              <a:rPr lang="ru-RU" sz="2000" dirty="0" smtClean="0">
                <a:latin typeface="Times New Roman" pitchFamily="18" charset="0"/>
                <a:cs typeface="Times New Roman" pitchFamily="18" charset="0"/>
              </a:rPr>
              <a:t>.</a:t>
            </a:r>
          </a:p>
          <a:p>
            <a:r>
              <a:rPr lang="ru-RU" sz="2000" dirty="0" smtClean="0">
                <a:latin typeface="Times New Roman" pitchFamily="18" charset="0"/>
                <a:cs typeface="Times New Roman" pitchFamily="18" charset="0"/>
              </a:rPr>
              <a:t> 	Разработана </a:t>
            </a:r>
            <a:r>
              <a:rPr lang="ru-RU" sz="2000" dirty="0">
                <a:latin typeface="Times New Roman" pitchFamily="18" charset="0"/>
                <a:cs typeface="Times New Roman" pitchFamily="18" charset="0"/>
              </a:rPr>
              <a:t>в соответствии с федеральным государственным образовательным стандартом дошкольного образования (утвержден приказом </a:t>
            </a:r>
            <a:r>
              <a:rPr lang="ru-RU" sz="2000" dirty="0" err="1">
                <a:latin typeface="Times New Roman" pitchFamily="18" charset="0"/>
                <a:cs typeface="Times New Roman" pitchFamily="18" charset="0"/>
              </a:rPr>
              <a:t>Минобрнауки</a:t>
            </a:r>
            <a:r>
              <a:rPr lang="ru-RU" sz="2000" dirty="0">
                <a:latin typeface="Times New Roman" pitchFamily="18" charset="0"/>
                <a:cs typeface="Times New Roman" pitchFamily="18" charset="0"/>
              </a:rPr>
              <a:t> России от 17 октября 2013 г. №1155 с изменениями от 21 января 2019г. и 8 ноября 2022г. (далее – ФГОС ДО) и федеральной образовательной программой дошкольного образования (утверждена приказом </a:t>
            </a:r>
            <a:r>
              <a:rPr lang="ru-RU" sz="2000" dirty="0" err="1">
                <a:latin typeface="Times New Roman" pitchFamily="18" charset="0"/>
                <a:cs typeface="Times New Roman" pitchFamily="18" charset="0"/>
              </a:rPr>
              <a:t>Минпросвещения</a:t>
            </a:r>
            <a:r>
              <a:rPr lang="ru-RU" sz="2000" dirty="0">
                <a:latin typeface="Times New Roman" pitchFamily="18" charset="0"/>
                <a:cs typeface="Times New Roman" pitchFamily="18" charset="0"/>
              </a:rPr>
              <a:t> России от 25 ноября 2022 г. №1028, зарегистрировано в Минюсте России 28 декабря 2022 г., регистрационный №71847) (далее – ФОП ДО). </a:t>
            </a:r>
            <a:endParaRPr lang="ru-RU" sz="2000"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59415327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normAutofit fontScale="90000"/>
          </a:bodyPr>
          <a:lstStyle/>
          <a:p>
            <a:r>
              <a:rPr lang="ru-RU" dirty="0">
                <a:solidFill>
                  <a:schemeClr val="tx1"/>
                </a:solidFill>
              </a:rPr>
              <a:t>Структура программы </a:t>
            </a:r>
            <a:br>
              <a:rPr lang="ru-RU" dirty="0">
                <a:solidFill>
                  <a:schemeClr val="tx1"/>
                </a:solidFill>
              </a:rPr>
            </a:br>
            <a:endParaRPr lang="ru-RU" dirty="0"/>
          </a:p>
        </p:txBody>
      </p:sp>
      <p:sp>
        <p:nvSpPr>
          <p:cNvPr id="5" name="Овал 4"/>
          <p:cNvSpPr/>
          <p:nvPr/>
        </p:nvSpPr>
        <p:spPr>
          <a:xfrm>
            <a:off x="489435" y="1412776"/>
            <a:ext cx="3517446" cy="2088232"/>
          </a:xfrm>
          <a:prstGeom prst="ellipse">
            <a:avLst/>
          </a:prstGeom>
        </p:spPr>
        <p:style>
          <a:lnRef idx="2">
            <a:schemeClr val="accent6"/>
          </a:lnRef>
          <a:fillRef idx="1">
            <a:schemeClr val="lt1"/>
          </a:fillRef>
          <a:effectRef idx="0">
            <a:schemeClr val="accent6"/>
          </a:effectRef>
          <a:fontRef idx="minor">
            <a:schemeClr val="dk1"/>
          </a:fontRef>
        </p:style>
        <p:txBody>
          <a:bodyPr rtlCol="0"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dirty="0" smtClean="0">
                <a:solidFill>
                  <a:schemeClr val="tx1"/>
                </a:solidFill>
                <a:effectLst>
                  <a:outerShdw blurRad="38100" dist="38100" dir="2700000" algn="tl">
                    <a:srgbClr val="000000">
                      <a:alpha val="43137"/>
                    </a:srgbClr>
                  </a:outerShdw>
                </a:effectLst>
              </a:rPr>
              <a:t>1. </a:t>
            </a:r>
          </a:p>
          <a:p>
            <a:pPr algn="ctr"/>
            <a:r>
              <a:rPr lang="ru-RU" dirty="0" smtClean="0">
                <a:solidFill>
                  <a:schemeClr val="tx1"/>
                </a:solidFill>
                <a:effectLst>
                  <a:outerShdw blurRad="38100" dist="38100" dir="2700000" algn="tl">
                    <a:srgbClr val="000000">
                      <a:alpha val="43137"/>
                    </a:srgbClr>
                  </a:outerShdw>
                </a:effectLst>
              </a:rPr>
              <a:t>ЦЕЛЕВОЙ</a:t>
            </a:r>
            <a:r>
              <a:rPr lang="ru-RU" dirty="0" smtClean="0">
                <a:effectLst>
                  <a:outerShdw blurRad="38100" dist="38100" dir="2700000" algn="tl">
                    <a:srgbClr val="000000">
                      <a:alpha val="43137"/>
                    </a:srgbClr>
                  </a:outerShdw>
                </a:effectLst>
              </a:rPr>
              <a:t> РАЗДЕЛ</a:t>
            </a:r>
            <a:endParaRPr lang="ru-RU" spc="50" dirty="0">
              <a:ln w="11430">
                <a:solidFill>
                  <a:schemeClr val="bg2">
                    <a:lumMod val="10000"/>
                  </a:schemeClr>
                </a:solidFill>
              </a:ln>
              <a:gradFill>
                <a:gsLst>
                  <a:gs pos="25000">
                    <a:schemeClr val="accent2">
                      <a:satMod val="155000"/>
                    </a:schemeClr>
                  </a:gs>
                  <a:gs pos="100000">
                    <a:schemeClr val="accent2">
                      <a:shade val="45000"/>
                      <a:satMod val="165000"/>
                    </a:schemeClr>
                  </a:gs>
                </a:gsLst>
                <a:lin ang="5400000"/>
              </a:gradFill>
              <a:effectLst>
                <a:outerShdw blurRad="38100" dist="38100" dir="2700000" algn="tl">
                  <a:srgbClr val="000000">
                    <a:alpha val="43137"/>
                  </a:srgbClr>
                </a:outerShdw>
              </a:effectLst>
            </a:endParaRPr>
          </a:p>
        </p:txBody>
      </p:sp>
      <p:sp>
        <p:nvSpPr>
          <p:cNvPr id="6" name="Овал 5"/>
          <p:cNvSpPr/>
          <p:nvPr/>
        </p:nvSpPr>
        <p:spPr>
          <a:xfrm>
            <a:off x="4644008" y="1412776"/>
            <a:ext cx="3384376" cy="2088232"/>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ru-RU" dirty="0" smtClean="0">
                <a:effectLst>
                  <a:outerShdw blurRad="38100" dist="38100" dir="2700000" algn="tl">
                    <a:srgbClr val="000000">
                      <a:alpha val="43137"/>
                    </a:srgbClr>
                  </a:outerShdw>
                </a:effectLst>
              </a:rPr>
              <a:t>2. СОДЕРЖАТЕЛЬНЫЙ</a:t>
            </a:r>
          </a:p>
          <a:p>
            <a:pPr algn="ctr"/>
            <a:r>
              <a:rPr lang="ru-RU" dirty="0" smtClean="0">
                <a:effectLst>
                  <a:outerShdw blurRad="38100" dist="38100" dir="2700000" algn="tl">
                    <a:srgbClr val="000000">
                      <a:alpha val="43137"/>
                    </a:srgbClr>
                  </a:outerShdw>
                </a:effectLst>
              </a:rPr>
              <a:t>РАЗДЕЛ</a:t>
            </a:r>
            <a:endParaRPr lang="ru-RU" dirty="0">
              <a:effectLst>
                <a:outerShdw blurRad="38100" dist="38100" dir="2700000" algn="tl">
                  <a:srgbClr val="000000">
                    <a:alpha val="43137"/>
                  </a:srgbClr>
                </a:outerShdw>
              </a:effectLst>
            </a:endParaRPr>
          </a:p>
        </p:txBody>
      </p:sp>
      <p:sp>
        <p:nvSpPr>
          <p:cNvPr id="7" name="Овал 6"/>
          <p:cNvSpPr/>
          <p:nvPr/>
        </p:nvSpPr>
        <p:spPr>
          <a:xfrm>
            <a:off x="467544" y="3861048"/>
            <a:ext cx="3600400" cy="2088232"/>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ru-RU" dirty="0" smtClean="0"/>
              <a:t>3. </a:t>
            </a:r>
            <a:r>
              <a:rPr lang="ru-RU" dirty="0" smtClean="0">
                <a:effectLst>
                  <a:outerShdw blurRad="38100" dist="38100" dir="2700000" algn="tl">
                    <a:srgbClr val="000000">
                      <a:alpha val="43137"/>
                    </a:srgbClr>
                  </a:outerShdw>
                </a:effectLst>
              </a:rPr>
              <a:t>ОРГАНИЗАЦИОННЫЙ</a:t>
            </a:r>
            <a:r>
              <a:rPr lang="ru-RU" dirty="0" smtClean="0"/>
              <a:t> </a:t>
            </a:r>
            <a:r>
              <a:rPr lang="ru-RU" dirty="0">
                <a:effectLst>
                  <a:outerShdw blurRad="38100" dist="38100" dir="2700000" algn="tl">
                    <a:srgbClr val="000000">
                      <a:alpha val="43137"/>
                    </a:srgbClr>
                  </a:outerShdw>
                </a:effectLst>
              </a:rPr>
              <a:t>РАЗДЕЛ</a:t>
            </a:r>
          </a:p>
        </p:txBody>
      </p:sp>
      <p:sp>
        <p:nvSpPr>
          <p:cNvPr id="9" name="Овал 8"/>
          <p:cNvSpPr/>
          <p:nvPr/>
        </p:nvSpPr>
        <p:spPr>
          <a:xfrm>
            <a:off x="4499992" y="3861048"/>
            <a:ext cx="3528392" cy="2088232"/>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ru-RU" dirty="0" smtClean="0"/>
              <a:t>4.</a:t>
            </a:r>
          </a:p>
          <a:p>
            <a:pPr algn="ctr"/>
            <a:r>
              <a:rPr lang="ru-RU" dirty="0" smtClean="0">
                <a:effectLst>
                  <a:outerShdw blurRad="38100" dist="38100" dir="2700000" algn="tl">
                    <a:srgbClr val="000000">
                      <a:alpha val="43137"/>
                    </a:srgbClr>
                  </a:outerShdw>
                </a:effectLst>
              </a:rPr>
              <a:t>ДОПОЛНИТЕЛЬНЫЙ</a:t>
            </a:r>
            <a:r>
              <a:rPr lang="ru-RU" dirty="0" smtClean="0"/>
              <a:t> </a:t>
            </a:r>
            <a:r>
              <a:rPr lang="ru-RU" dirty="0">
                <a:effectLst>
                  <a:outerShdw blurRad="38100" dist="38100" dir="2700000" algn="tl">
                    <a:srgbClr val="000000">
                      <a:alpha val="43137"/>
                    </a:srgbClr>
                  </a:outerShdw>
                </a:effectLst>
              </a:rPr>
              <a:t>РАЗДЕЛ</a:t>
            </a:r>
            <a:r>
              <a:rPr lang="ru-RU" dirty="0"/>
              <a:t> </a:t>
            </a:r>
          </a:p>
        </p:txBody>
      </p:sp>
      <p:cxnSp>
        <p:nvCxnSpPr>
          <p:cNvPr id="13" name="Прямая со стрелкой 12"/>
          <p:cNvCxnSpPr>
            <a:stCxn id="5" idx="6"/>
            <a:endCxn id="6" idx="2"/>
          </p:cNvCxnSpPr>
          <p:nvPr/>
        </p:nvCxnSpPr>
        <p:spPr>
          <a:xfrm>
            <a:off x="4006881" y="2456892"/>
            <a:ext cx="637127"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Прямая со стрелкой 14"/>
          <p:cNvCxnSpPr>
            <a:stCxn id="6" idx="3"/>
            <a:endCxn id="7" idx="7"/>
          </p:cNvCxnSpPr>
          <p:nvPr/>
        </p:nvCxnSpPr>
        <p:spPr>
          <a:xfrm flipH="1">
            <a:off x="3540678" y="3195194"/>
            <a:ext cx="1598960" cy="97166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Прямая со стрелкой 16"/>
          <p:cNvCxnSpPr>
            <a:stCxn id="7" idx="7"/>
          </p:cNvCxnSpPr>
          <p:nvPr/>
        </p:nvCxnSpPr>
        <p:spPr>
          <a:xfrm>
            <a:off x="3540678" y="4166862"/>
            <a:ext cx="1391362"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351400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476672"/>
            <a:ext cx="8229600" cy="1036704"/>
          </a:xfrm>
        </p:spPr>
        <p:txBody>
          <a:bodyPr>
            <a:normAutofit/>
          </a:bodyPr>
          <a:lstStyle/>
          <a:p>
            <a:r>
              <a:rPr lang="ru-RU" sz="3600" b="1" dirty="0" smtClean="0">
                <a:solidFill>
                  <a:srgbClr val="FFFF00"/>
                </a:solidFill>
              </a:rPr>
              <a:t>Главная цель программы</a:t>
            </a:r>
            <a:endParaRPr lang="ru-RU" sz="3600" b="1" dirty="0">
              <a:solidFill>
                <a:srgbClr val="FFFF00"/>
              </a:solidFill>
            </a:endParaRPr>
          </a:p>
        </p:txBody>
      </p:sp>
      <p:sp>
        <p:nvSpPr>
          <p:cNvPr id="3" name="Прямоугольник 2"/>
          <p:cNvSpPr/>
          <p:nvPr/>
        </p:nvSpPr>
        <p:spPr>
          <a:xfrm>
            <a:off x="395536" y="1412776"/>
            <a:ext cx="8424936" cy="2585323"/>
          </a:xfrm>
          <a:prstGeom prst="rect">
            <a:avLst/>
          </a:prstGeom>
        </p:spPr>
        <p:txBody>
          <a:bodyPr wrap="square">
            <a:spAutoFit/>
          </a:bodyPr>
          <a:lstStyle/>
          <a:p>
            <a:pPr algn="ctr"/>
            <a:endParaRPr lang="ru-RU" dirty="0" smtClean="0"/>
          </a:p>
          <a:p>
            <a:pPr algn="ctr"/>
            <a:endParaRPr lang="ru-RU" dirty="0" smtClean="0">
              <a:latin typeface="Times New Roman" panose="02020603050405020304" pitchFamily="18" charset="0"/>
              <a:cs typeface="Times New Roman" panose="02020603050405020304" pitchFamily="18" charset="0"/>
            </a:endParaRPr>
          </a:p>
          <a:p>
            <a:pPr algn="ctr"/>
            <a:r>
              <a:rPr lang="ru-RU" dirty="0" smtClean="0">
                <a:latin typeface="Times New Roman" panose="02020603050405020304" pitchFamily="18" charset="0"/>
                <a:cs typeface="Times New Roman" panose="02020603050405020304" pitchFamily="18" charset="0"/>
              </a:rPr>
              <a:t>Разностороннее </a:t>
            </a:r>
            <a:r>
              <a:rPr lang="ru-RU" dirty="0">
                <a:latin typeface="Times New Roman" panose="02020603050405020304" pitchFamily="18" charset="0"/>
                <a:cs typeface="Times New Roman" panose="02020603050405020304" pitchFamily="18" charset="0"/>
              </a:rPr>
              <a:t>развитие детей дошкольного возраста с учетом их возрастных и индивидуальных особенностей, в том числе достижение детьми дошкольного возраста уровня развития, необходимого и достаточного для успешного освоения ими образовательных программ начального общего образования, на основе индивидуального подхода к детям дошкольного возраста и специфичных для детей дошкольного возраста видов деятельности на основе духовно-нравственных ценностей российского народа, исторических и национально-культурных традиций.</a:t>
            </a:r>
            <a:endParaRPr lang="ru-RU" sz="2400" dirty="0">
              <a:latin typeface="Times New Roman" panose="02020603050405020304" pitchFamily="18" charset="0"/>
              <a:cs typeface="Times New Roman" panose="02020603050405020304" pitchFamily="18" charset="0"/>
            </a:endParaRPr>
          </a:p>
        </p:txBody>
      </p:sp>
      <p:pic>
        <p:nvPicPr>
          <p:cNvPr id="1026" name="Picture 2" descr="https://divniysadik.com/wp-content/uploads/2019/10/a5bb2edb6d05360114734d802d67ff2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67744" y="4014550"/>
            <a:ext cx="3672408" cy="24482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561507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620688"/>
            <a:ext cx="8229600" cy="504056"/>
          </a:xfrm>
        </p:spPr>
        <p:txBody>
          <a:bodyPr>
            <a:noAutofit/>
          </a:bodyPr>
          <a:lstStyle/>
          <a:p>
            <a:r>
              <a:rPr lang="ru-RU" sz="4000" dirty="0" smtClean="0">
                <a:solidFill>
                  <a:srgbClr val="FFFF00"/>
                </a:solidFill>
              </a:rPr>
              <a:t>Задачи программы</a:t>
            </a:r>
            <a:endParaRPr lang="ru-RU" sz="4000" dirty="0">
              <a:solidFill>
                <a:srgbClr val="FFFF00"/>
              </a:solidFill>
            </a:endParaRPr>
          </a:p>
        </p:txBody>
      </p:sp>
      <p:sp>
        <p:nvSpPr>
          <p:cNvPr id="3" name="Прямоугольник 2"/>
          <p:cNvSpPr/>
          <p:nvPr/>
        </p:nvSpPr>
        <p:spPr>
          <a:xfrm>
            <a:off x="539552" y="1412776"/>
            <a:ext cx="8208912" cy="4832092"/>
          </a:xfrm>
          <a:prstGeom prst="rect">
            <a:avLst/>
          </a:prstGeom>
        </p:spPr>
        <p:txBody>
          <a:bodyPr wrap="square">
            <a:spAutoFit/>
          </a:bodyPr>
          <a:lstStyle/>
          <a:p>
            <a:pPr lvl="0" algn="just"/>
            <a:endParaRPr lang="ru-RU" sz="1400" dirty="0" smtClean="0">
              <a:latin typeface="Times New Roman" panose="02020603050405020304" pitchFamily="18" charset="0"/>
              <a:cs typeface="Times New Roman" panose="02020603050405020304" pitchFamily="18" charset="0"/>
            </a:endParaRPr>
          </a:p>
          <a:p>
            <a:pPr lvl="0" algn="just"/>
            <a:endParaRPr lang="ru-RU" sz="1400" dirty="0">
              <a:latin typeface="Times New Roman" panose="02020603050405020304" pitchFamily="18" charset="0"/>
              <a:cs typeface="Times New Roman" panose="02020603050405020304" pitchFamily="18" charset="0"/>
            </a:endParaRPr>
          </a:p>
          <a:p>
            <a:pPr lvl="0" algn="just"/>
            <a:endParaRPr lang="ru-RU" sz="1400" dirty="0">
              <a:latin typeface="Times New Roman" panose="02020603050405020304" pitchFamily="18" charset="0"/>
              <a:cs typeface="Times New Roman" panose="02020603050405020304" pitchFamily="18" charset="0"/>
            </a:endParaRPr>
          </a:p>
          <a:p>
            <a:pPr lvl="0" algn="just"/>
            <a:r>
              <a:rPr lang="ru-RU" sz="1400" dirty="0" smtClean="0">
                <a:latin typeface="Times New Roman" panose="02020603050405020304" pitchFamily="18" charset="0"/>
                <a:cs typeface="Times New Roman" panose="02020603050405020304" pitchFamily="18" charset="0"/>
              </a:rPr>
              <a:t>Цели </a:t>
            </a:r>
            <a:r>
              <a:rPr lang="ru-RU" sz="1400" dirty="0">
                <a:latin typeface="Times New Roman" panose="02020603050405020304" pitchFamily="18" charset="0"/>
                <a:cs typeface="Times New Roman" panose="02020603050405020304" pitchFamily="18" charset="0"/>
              </a:rPr>
              <a:t>Программы достигаются через решение следующих задач (п. 1.6. ФГОС ДО, п. 1.1.1 ФОП ДО):</a:t>
            </a:r>
          </a:p>
          <a:p>
            <a:pPr lvl="0" algn="just"/>
            <a:r>
              <a:rPr lang="ru-RU" sz="1400" dirty="0">
                <a:latin typeface="Times New Roman" panose="02020603050405020304" pitchFamily="18" charset="0"/>
                <a:cs typeface="Times New Roman" panose="02020603050405020304" pitchFamily="18" charset="0"/>
              </a:rPr>
              <a:t>1)	обеспечение единых для Российской Федерации содержания ДО и планируемых результатов освоения образовательной программы ДО;</a:t>
            </a:r>
          </a:p>
          <a:p>
            <a:pPr lvl="0" algn="just"/>
            <a:r>
              <a:rPr lang="ru-RU" sz="1400" dirty="0">
                <a:latin typeface="Times New Roman" panose="02020603050405020304" pitchFamily="18" charset="0"/>
                <a:cs typeface="Times New Roman" panose="02020603050405020304" pitchFamily="18" charset="0"/>
              </a:rPr>
              <a:t>2)	охрана и укрепление физического и психического здоровья детей, в том числе их эмоционального благополучия;</a:t>
            </a:r>
          </a:p>
          <a:p>
            <a:pPr lvl="0" algn="just"/>
            <a:r>
              <a:rPr lang="ru-RU" sz="1400" dirty="0">
                <a:latin typeface="Times New Roman" panose="02020603050405020304" pitchFamily="18" charset="0"/>
                <a:cs typeface="Times New Roman" panose="02020603050405020304" pitchFamily="18" charset="0"/>
              </a:rPr>
              <a:t>3)	приобщение детей (в соответствии с возрастными особенностями) к базовым ценностям российского народа – жизнь, достоинство, права и свободы человека, патриотизм, гражданственность, высокие нравственные идеалы, крепкая семья, созидательный труд, приоритет духовного над материальным, гуманизм, милосердие, справедливость, коллективизм, взаимопомощь и взаимоуважение, историческая память и преемственность поколений, единство народов России; создание условий для формирования ценностного отношения к окружающему миру, становления опыта действий и поступков на основе осмысления ценностей;</a:t>
            </a:r>
          </a:p>
          <a:p>
            <a:pPr lvl="0" algn="just"/>
            <a:r>
              <a:rPr lang="ru-RU" sz="1400" dirty="0">
                <a:latin typeface="Times New Roman" panose="02020603050405020304" pitchFamily="18" charset="0"/>
                <a:cs typeface="Times New Roman" panose="02020603050405020304" pitchFamily="18" charset="0"/>
              </a:rPr>
              <a:t>4)	обеспечение равных возможностей для полноценного развития каждого ребёнка в период дошкольного детства независимо от места жительства, пола, нации, языка, социального статуса, психофизиологических и других особенностей (в том числе ограниченных возможностей здоровья), с учетом разнообразия образовательных потребностей и индивидуальных возможностей;</a:t>
            </a:r>
          </a:p>
          <a:p>
            <a:pPr lvl="0" algn="just"/>
            <a:r>
              <a:rPr lang="ru-RU" sz="1400" dirty="0">
                <a:latin typeface="Times New Roman" panose="02020603050405020304" pitchFamily="18" charset="0"/>
                <a:cs typeface="Times New Roman" panose="02020603050405020304" pitchFamily="18" charset="0"/>
              </a:rPr>
              <a:t>5)	создание благоприятных условий развития детей в соответствии с их возрастными и индивидуальными особенностями и склонностями, развития способностей и творческого потенциала каждого ребёнка, как субъекта отношений с самим собой, другими детьми, взрослыми и миром</a:t>
            </a:r>
            <a:r>
              <a:rPr lang="ru-RU" sz="1400" dirty="0" smtClean="0">
                <a:latin typeface="Times New Roman" panose="02020603050405020304" pitchFamily="18" charset="0"/>
                <a:cs typeface="Times New Roman" panose="02020603050405020304" pitchFamily="18" charset="0"/>
              </a:rPr>
              <a:t>;</a:t>
            </a:r>
            <a:endParaRPr lang="ru-RU"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0414193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Волна">
  <a:themeElements>
    <a:clrScheme name="Волна">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Волна">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Волна">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300</TotalTime>
  <Words>2626</Words>
  <Application>Microsoft Office PowerPoint</Application>
  <PresentationFormat>Экран (4:3)</PresentationFormat>
  <Paragraphs>307</Paragraphs>
  <Slides>26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26</vt:i4>
      </vt:variant>
    </vt:vector>
  </HeadingPairs>
  <TitlesOfParts>
    <vt:vector size="27" baseType="lpstr">
      <vt:lpstr>Волна</vt:lpstr>
      <vt:lpstr>Презентация к Основной образовательной программе МБДОУ «Детский сад №117 комбинированного вида» Ново-Савиновского района г.Казани</vt:lpstr>
      <vt:lpstr>Презентация PowerPoint</vt:lpstr>
      <vt:lpstr> Нормативно-правовой основой для разработки Программы являются следующие нормативно-правовые документы: ‒    Указ Президента Российской Федерации от 7 мая 2018 г. № 204 «О национальных целях и стратегических задачах развития Российской Федерации на период до 2024 года»; ‒    Указ Президента Российской Федерации от 21 июля 2020 г. № 474 «О национальных целях развития Российской Федерации на период до 2030 года»; ‒   Указ Президента Российской Федерации от 9 ноября 2022 г. № 809 «Об утверждении основ государственной политики по сохранению и укреплению традиционных российских духовно-нравственных ценностей» ‒    Федеральный закон от 29 декабря 2012 г. № 273-ФЗ «Об образовании в Российской Федерации»; ‒   Федеральный закон от 31 июля 2020 г. № 304-ФЗ «О внесении изменений в Федеральный закон «Об образовании в Российской Федерации» по вопросам воспитания обучающихся» ‒   Федеральный закон от 24 сентября 2022 г. № 371-ФЗ «О внесении изменений в Федеральный закон «Об образовании в Российской Федерации» и статью 1 Федерального закона «Об обязательных требованиях в Российской Федерации» ‒   распоряжение Правительства Российской Федерации от 29 мая 2015 г. №   999-р «Об утверждении Стратегии развития воспитания в Российской Федерации на период до 2025 года»; ‒   федеральный государственный образовательный стандарт дошкольного образования (утвержден приказом Минобрнауки России от 17 октября 2013 г. №1155, зарегистрировано в Минюсте Российской Федерации 14 ноября 2013 г., регистрационный № 30384; в редакции приказа Минпросвещения Российской Федерации от 8 ноября 2022 г. №955, зарегистрировано в Минюсте Российской Федерации 6 февраля 2023 г., регистрационный №72264); </vt:lpstr>
      <vt:lpstr>Презентация PowerPoint</vt:lpstr>
      <vt:lpstr>Презентация PowerPoint</vt:lpstr>
      <vt:lpstr>Презентация PowerPoint</vt:lpstr>
      <vt:lpstr>Структура программы  </vt:lpstr>
      <vt:lpstr>Главная цель программы</vt:lpstr>
      <vt:lpstr>Задачи программы</vt:lpstr>
      <vt:lpstr>Презентация PowerPoint</vt:lpstr>
      <vt:lpstr> Планируемые результаты освоения Федеральной программы представляют собой возрастные характеристики возможных достижений ребенка дошкольного возраста на разных возрастных этапах и к моменту завершения ДО.</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 </vt:lpstr>
      <vt:lpstr>Презентация PowerPoint</vt:lpstr>
      <vt:lpstr>Образовательная деятельность, осуществляемая во время прогулки </vt:lpstr>
      <vt:lpstr>Презентация PowerPoint</vt:lpstr>
      <vt:lpstr>Презентация PowerPoint</vt:lpstr>
      <vt:lpstr>Особенности взаимодействия педагогического коллектива с семьями обучающихся</vt:lpstr>
      <vt:lpstr>Условия реализации программы</vt:lpstr>
      <vt:lpstr>Условия реализации программы</vt:lpstr>
      <vt:lpstr>Условия реализации программы</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к основной образовательной программе МБДОУ «Детский сад №117 комбинированного вида» Ново-Савиновского района г.Казани</dc:title>
  <dc:creator>Айгуль Закирова</dc:creator>
  <cp:lastModifiedBy>User</cp:lastModifiedBy>
  <cp:revision>28</cp:revision>
  <dcterms:created xsi:type="dcterms:W3CDTF">2022-11-23T16:54:37Z</dcterms:created>
  <dcterms:modified xsi:type="dcterms:W3CDTF">2023-11-09T13:06:28Z</dcterms:modified>
</cp:coreProperties>
</file>